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66" r:id="rId2"/>
    <p:sldId id="297" r:id="rId3"/>
    <p:sldId id="298" r:id="rId4"/>
    <p:sldId id="290" r:id="rId5"/>
    <p:sldId id="293" r:id="rId6"/>
    <p:sldId id="294" r:id="rId7"/>
    <p:sldId id="299" r:id="rId8"/>
    <p:sldId id="300" r:id="rId9"/>
    <p:sldId id="305" r:id="rId10"/>
    <p:sldId id="306" r:id="rId11"/>
    <p:sldId id="307" r:id="rId12"/>
    <p:sldId id="308" r:id="rId13"/>
    <p:sldId id="309" r:id="rId14"/>
    <p:sldId id="280" r:id="rId15"/>
    <p:sldId id="279" r:id="rId16"/>
    <p:sldId id="262" r:id="rId17"/>
    <p:sldId id="268" r:id="rId18"/>
    <p:sldId id="261" r:id="rId19"/>
    <p:sldId id="270" r:id="rId20"/>
    <p:sldId id="273" r:id="rId21"/>
    <p:sldId id="264" r:id="rId22"/>
    <p:sldId id="281" r:id="rId23"/>
    <p:sldId id="283" r:id="rId24"/>
    <p:sldId id="312" r:id="rId25"/>
    <p:sldId id="313" r:id="rId26"/>
    <p:sldId id="314" r:id="rId27"/>
    <p:sldId id="315" r:id="rId28"/>
    <p:sldId id="316" r:id="rId29"/>
    <p:sldId id="256" r:id="rId30"/>
    <p:sldId id="257" r:id="rId31"/>
    <p:sldId id="310" r:id="rId32"/>
    <p:sldId id="311" r:id="rId33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Estilo medio 3 - 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Estilo medio 3 - Énfasis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5BE263C-DBD7-4A20-BB59-AAB30ACAA65A}" styleName="Estilo medio 3 - 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55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-384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CE60EA-1C19-43FC-9D1A-DD8ABA0B97CE}" type="datetimeFigureOut">
              <a:rPr lang="es-MX" smtClean="0"/>
              <a:pPr/>
              <a:t>11/02/2016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343A0D-B4B5-49F6-B02A-97E6E9E93C37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428119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pPr/>
              <a:t>11/02/2016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972167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pPr/>
              <a:t>11/02/2016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691679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pPr/>
              <a:t>11/02/2016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490429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pPr/>
              <a:t>11/02/2016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395727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pPr/>
              <a:t>11/02/2016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366526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pPr/>
              <a:t>11/02/2016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672725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pPr/>
              <a:t>11/02/2016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887451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pPr/>
              <a:t>11/02/2016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301643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pPr/>
              <a:t>11/02/2016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499825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pPr/>
              <a:t>11/02/2016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1247345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pPr/>
              <a:t>11/02/2016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3369279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38EF39-2905-4ADE-AEA0-BA11970BFADD}" type="datetimeFigureOut">
              <a:rPr lang="es-MX" smtClean="0"/>
              <a:pPr/>
              <a:t>11/02/2016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8FAA09-18D3-4200-B6E7-22A701474A2F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867331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3.png"/><Relationship Id="rId7" Type="http://schemas.openxmlformats.org/officeDocument/2006/relationships/image" Target="../media/image8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iafeson.com/remas/index.php/informe/eventos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338125" y="3485411"/>
            <a:ext cx="7284521" cy="956147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r>
              <a:rPr lang="es-MX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Condiciones meteorológicas</a:t>
            </a:r>
          </a:p>
        </p:txBody>
      </p:sp>
      <p:sp>
        <p:nvSpPr>
          <p:cNvPr id="6" name="Rectángulo 5"/>
          <p:cNvSpPr/>
          <p:nvPr/>
        </p:nvSpPr>
        <p:spPr>
          <a:xfrm>
            <a:off x="1571055" y="791907"/>
            <a:ext cx="9643242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s-ES" sz="2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Red de Estaciones Meteorológicas Automatizadas de Sonora</a:t>
            </a:r>
            <a:endParaRPr lang="es-MX" sz="2400" b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7" name="Imagen 6" descr="C:\Users\Alex\Desktop\sweb_remas\logo_remas\logo_remas5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30376" y="1735700"/>
            <a:ext cx="2700020" cy="1094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 descr="C:\Users\Alex\AppData\Roaming\Skype\My Skype Received Files\IMG_29102014_125554.pn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250" t="13453" r="20890" b="27841"/>
          <a:stretch/>
        </p:blipFill>
        <p:spPr bwMode="auto">
          <a:xfrm>
            <a:off x="8793464" y="5195824"/>
            <a:ext cx="900133" cy="92082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9" name="Imagen 8" descr="C:\Users\Alex\AppData\Roaming\Skype\My Skype Received Files\cesave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08926" y="5162992"/>
            <a:ext cx="919415" cy="95365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ctángulo 11"/>
          <p:cNvSpPr/>
          <p:nvPr/>
        </p:nvSpPr>
        <p:spPr>
          <a:xfrm>
            <a:off x="9686220" y="6116648"/>
            <a:ext cx="23648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s-ES" sz="1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CESAVESON</a:t>
            </a:r>
            <a:endParaRPr lang="es-MX" sz="1600" b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8439490" y="6116648"/>
            <a:ext cx="160808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s-ES" sz="1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SIAFESON</a:t>
            </a:r>
            <a:endParaRPr lang="es-MX" sz="1600" b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78580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547814" y="567125"/>
            <a:ext cx="50580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 smtClean="0">
                <a:solidFill>
                  <a:srgbClr val="FF3300"/>
                </a:solidFill>
              </a:rPr>
              <a:t>REMAS creciendo para beneficio de los productores</a:t>
            </a:r>
            <a:endParaRPr lang="es-MX" sz="2800" b="1" dirty="0">
              <a:solidFill>
                <a:srgbClr val="FF3300"/>
              </a:solidFill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947350" y="2188227"/>
            <a:ext cx="4258963" cy="120032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dirty="0" smtClean="0"/>
              <a:t>REMAS crece con la rehabilitación de seis estaciones meteorológicas en Caborca: El Costero, San Luis, Exportadora, La Barra, Chaparral y El </a:t>
            </a:r>
            <a:r>
              <a:rPr lang="es-MX" dirty="0" err="1" smtClean="0"/>
              <a:t>Canan</a:t>
            </a:r>
            <a:r>
              <a:rPr lang="es-MX" dirty="0" smtClean="0"/>
              <a:t>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2794" y="1592845"/>
            <a:ext cx="5143500" cy="37528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7" name="Rectángulo 6"/>
          <p:cNvSpPr/>
          <p:nvPr/>
        </p:nvSpPr>
        <p:spPr>
          <a:xfrm>
            <a:off x="1079156" y="4092851"/>
            <a:ext cx="3995352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MX" dirty="0"/>
              <a:t>Con esto la zona agrícola de Caborca ahora cuenta con una mayor cobertura.</a:t>
            </a:r>
          </a:p>
        </p:txBody>
      </p:sp>
      <p:sp>
        <p:nvSpPr>
          <p:cNvPr id="8" name="Elipse 7"/>
          <p:cNvSpPr/>
          <p:nvPr/>
        </p:nvSpPr>
        <p:spPr>
          <a:xfrm>
            <a:off x="6919783" y="3227129"/>
            <a:ext cx="238897" cy="161427"/>
          </a:xfrm>
          <a:prstGeom prst="ellipse">
            <a:avLst/>
          </a:prstGeom>
          <a:noFill/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Elipse 8"/>
          <p:cNvSpPr/>
          <p:nvPr/>
        </p:nvSpPr>
        <p:spPr>
          <a:xfrm>
            <a:off x="8165095" y="2885260"/>
            <a:ext cx="171597" cy="153130"/>
          </a:xfrm>
          <a:prstGeom prst="ellipse">
            <a:avLst/>
          </a:prstGeom>
          <a:noFill/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Elipse 9"/>
          <p:cNvSpPr/>
          <p:nvPr/>
        </p:nvSpPr>
        <p:spPr>
          <a:xfrm>
            <a:off x="8241957" y="3129998"/>
            <a:ext cx="148426" cy="177845"/>
          </a:xfrm>
          <a:prstGeom prst="ellipse">
            <a:avLst/>
          </a:prstGeom>
          <a:noFill/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Elipse 10"/>
          <p:cNvSpPr/>
          <p:nvPr/>
        </p:nvSpPr>
        <p:spPr>
          <a:xfrm>
            <a:off x="8575589" y="4045937"/>
            <a:ext cx="210064" cy="203414"/>
          </a:xfrm>
          <a:prstGeom prst="ellipse">
            <a:avLst/>
          </a:prstGeom>
          <a:noFill/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Elipse 11"/>
          <p:cNvSpPr/>
          <p:nvPr/>
        </p:nvSpPr>
        <p:spPr>
          <a:xfrm>
            <a:off x="9181070" y="3741994"/>
            <a:ext cx="238897" cy="161427"/>
          </a:xfrm>
          <a:prstGeom prst="ellipse">
            <a:avLst/>
          </a:prstGeom>
          <a:noFill/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Elipse 12"/>
          <p:cNvSpPr/>
          <p:nvPr/>
        </p:nvSpPr>
        <p:spPr>
          <a:xfrm>
            <a:off x="10186086" y="3884510"/>
            <a:ext cx="238897" cy="161427"/>
          </a:xfrm>
          <a:prstGeom prst="ellipse">
            <a:avLst/>
          </a:prstGeom>
          <a:noFill/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CuadroTexto 14"/>
          <p:cNvSpPr txBox="1"/>
          <p:nvPr/>
        </p:nvSpPr>
        <p:spPr>
          <a:xfrm>
            <a:off x="5598642" y="5437303"/>
            <a:ext cx="53718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400" b="1" i="1" dirty="0" smtClean="0"/>
              <a:t>Posición de las </a:t>
            </a:r>
            <a:r>
              <a:rPr lang="es-MX" sz="1400" b="1" i="1" dirty="0"/>
              <a:t>e</a:t>
            </a:r>
            <a:r>
              <a:rPr lang="es-MX" sz="1400" b="1" i="1" dirty="0" smtClean="0"/>
              <a:t>staciones meteorológicas recientemente rehabilitadas en la zona de Caborca (puntos azules enmarcados en rojo).</a:t>
            </a:r>
            <a:endParaRPr lang="es-MX" sz="1400" b="1" i="1" dirty="0"/>
          </a:p>
        </p:txBody>
      </p:sp>
      <p:pic>
        <p:nvPicPr>
          <p:cNvPr id="14" name="Imagen 13" descr="C:\Users\Alex\Desktop\sweb_remas\logo_remas\logo_remas5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93975" y="323479"/>
            <a:ext cx="958215" cy="3879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24 Imagen" descr="CESAVE logo 10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436675" y="240929"/>
            <a:ext cx="504190" cy="560705"/>
          </a:xfrm>
          <a:prstGeom prst="rect">
            <a:avLst/>
          </a:prstGeom>
        </p:spPr>
      </p:pic>
      <p:pic>
        <p:nvPicPr>
          <p:cNvPr id="17" name="Imagen 16" descr="K:\work_siafeson\Logos\Sin título-2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05635" y="200289"/>
            <a:ext cx="587375" cy="592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6124519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909253" y="6043198"/>
            <a:ext cx="5503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400" b="1" i="1" dirty="0" smtClean="0"/>
              <a:t>Mapa de temperaturas mínimas registradas el miércoles tres de febrero de 2016</a:t>
            </a:r>
            <a:r>
              <a:rPr lang="es-MX" sz="1400" dirty="0"/>
              <a:t>,</a:t>
            </a:r>
            <a:r>
              <a:rPr lang="es-MX" sz="1400" dirty="0" smtClean="0"/>
              <a:t> </a:t>
            </a:r>
            <a:r>
              <a:rPr lang="es-MX" sz="1400" b="1" i="1" dirty="0"/>
              <a:t>t</a:t>
            </a:r>
            <a:r>
              <a:rPr lang="es-MX" sz="1400" b="1" i="1" dirty="0" smtClean="0"/>
              <a:t>omado del sitio web </a:t>
            </a:r>
            <a:r>
              <a:rPr lang="es-MX" sz="1400" b="1" dirty="0" smtClean="0"/>
              <a:t>REMAS</a:t>
            </a:r>
            <a:r>
              <a:rPr lang="es-MX" sz="1400" b="1" dirty="0" smtClean="0">
                <a:solidFill>
                  <a:srgbClr val="FF0000"/>
                </a:solidFill>
              </a:rPr>
              <a:t>*</a:t>
            </a:r>
            <a:r>
              <a:rPr lang="es-MX" sz="1400" b="1" dirty="0" smtClean="0"/>
              <a:t> </a:t>
            </a:r>
            <a:endParaRPr lang="es-MX" sz="1400" dirty="0"/>
          </a:p>
        </p:txBody>
      </p:sp>
      <p:sp>
        <p:nvSpPr>
          <p:cNvPr id="9" name="CuadroTexto 8"/>
          <p:cNvSpPr txBox="1"/>
          <p:nvPr/>
        </p:nvSpPr>
        <p:spPr>
          <a:xfrm>
            <a:off x="967667" y="439376"/>
            <a:ext cx="36664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>
                <a:solidFill>
                  <a:srgbClr val="FF3300"/>
                </a:solidFill>
              </a:rPr>
              <a:t>T</a:t>
            </a:r>
            <a:r>
              <a:rPr lang="es-MX" sz="2400" dirty="0" smtClean="0">
                <a:solidFill>
                  <a:srgbClr val="FF3300"/>
                </a:solidFill>
              </a:rPr>
              <a:t>emperaturas mínimas: </a:t>
            </a:r>
          </a:p>
          <a:p>
            <a:r>
              <a:rPr lang="es-MX" sz="2400" dirty="0" smtClean="0">
                <a:solidFill>
                  <a:srgbClr val="FF3300"/>
                </a:solidFill>
              </a:rPr>
              <a:t>Día 03 de febrero de 2016</a:t>
            </a:r>
            <a:endParaRPr lang="es-MX" sz="2400" dirty="0">
              <a:solidFill>
                <a:srgbClr val="FF3300"/>
              </a:solidFill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967667" y="1790247"/>
            <a:ext cx="3737498" cy="73866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MX" sz="1400" dirty="0" smtClean="0"/>
              <a:t>El día tres de febrero las condiciones meteorológicas se vieron influenciadas por el Frente Frío No. 35</a:t>
            </a:r>
            <a:endParaRPr lang="es-MX" sz="1400" dirty="0"/>
          </a:p>
        </p:txBody>
      </p:sp>
      <p:sp>
        <p:nvSpPr>
          <p:cNvPr id="16" name="Rectángulo 15"/>
          <p:cNvSpPr/>
          <p:nvPr/>
        </p:nvSpPr>
        <p:spPr>
          <a:xfrm>
            <a:off x="967667" y="3020302"/>
            <a:ext cx="3737498" cy="13849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s-MX" sz="1400" dirty="0" smtClean="0"/>
              <a:t>En </a:t>
            </a:r>
            <a:r>
              <a:rPr lang="es-MX" sz="1400" dirty="0"/>
              <a:t>el mapa se observan valores por debajo de los -8° </a:t>
            </a:r>
            <a:r>
              <a:rPr lang="es-MX" sz="1400" dirty="0" smtClean="0"/>
              <a:t>C en las zonas serranas. En las zonas agrícolas del Centro </a:t>
            </a:r>
            <a:r>
              <a:rPr lang="es-MX" sz="1400" dirty="0" smtClean="0"/>
              <a:t>hacia el sur </a:t>
            </a:r>
            <a:r>
              <a:rPr lang="es-MX" sz="1400" dirty="0" smtClean="0"/>
              <a:t>de Sonora se </a:t>
            </a:r>
            <a:r>
              <a:rPr lang="es-MX" sz="1400" dirty="0" smtClean="0"/>
              <a:t>alcanzaron temperaturas por debajo de -1 °C (Estación las Treinta en Guaymas).  </a:t>
            </a:r>
            <a:r>
              <a:rPr lang="es-MX" sz="1400" dirty="0" smtClean="0"/>
              <a:t>La estación el Coronel en Sonoyta alcanzó -7°C.</a:t>
            </a:r>
            <a:endParaRPr lang="es-MX" sz="140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01863" y="538447"/>
            <a:ext cx="5148644" cy="5452015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337352" y="5009931"/>
            <a:ext cx="4998128" cy="110799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dirty="0" smtClean="0">
                <a:solidFill>
                  <a:srgbClr val="FF0000"/>
                </a:solidFill>
              </a:rPr>
              <a:t>*</a:t>
            </a:r>
            <a:r>
              <a:rPr lang="es-MX" sz="1600" i="1" dirty="0" smtClean="0"/>
              <a:t>Mapas interpolados diarios de precipitación y temperatura (máxima y mínima</a:t>
            </a:r>
            <a:r>
              <a:rPr lang="es-MX" sz="1600" i="1" dirty="0"/>
              <a:t>) </a:t>
            </a:r>
            <a:r>
              <a:rPr lang="es-MX" sz="1600" i="1" dirty="0" smtClean="0"/>
              <a:t>ya disponibles en el sitio web REMAS:  opción Mapas de la sección Productos (http</a:t>
            </a:r>
            <a:r>
              <a:rPr lang="es-MX" sz="1600" i="1" dirty="0"/>
              <a:t>://</a:t>
            </a:r>
            <a:r>
              <a:rPr lang="es-MX" sz="1600" i="1" dirty="0" smtClean="0"/>
              <a:t>www.siafeson.com/remas/index.php/mapas)</a:t>
            </a:r>
            <a:endParaRPr lang="es-MX" sz="1600" i="1" dirty="0"/>
          </a:p>
        </p:txBody>
      </p:sp>
      <p:pic>
        <p:nvPicPr>
          <p:cNvPr id="8" name="Imagen 7" descr="C:\Users\Alex\Desktop\sweb_remas\logo_remas\logo_remas5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80114" y="114650"/>
            <a:ext cx="772076" cy="324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24 Imagen" descr="CESAVE logo 10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80384" y="30073"/>
            <a:ext cx="406248" cy="469285"/>
          </a:xfrm>
          <a:prstGeom prst="rect">
            <a:avLst/>
          </a:prstGeom>
        </p:spPr>
      </p:pic>
      <p:pic>
        <p:nvPicPr>
          <p:cNvPr id="12" name="Imagen 11" descr="K:\work_siafeson\Logos\Sin título-2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246736" y="29084"/>
            <a:ext cx="473274" cy="495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716461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5851394" y="6134018"/>
            <a:ext cx="60067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400" b="1" i="1" dirty="0" smtClean="0"/>
              <a:t>Cantidad de minutos con temperaturas de 0° C o menos el día tres de febrero de 2016</a:t>
            </a:r>
            <a:r>
              <a:rPr lang="es-MX" sz="1400" dirty="0" smtClean="0"/>
              <a:t>.</a:t>
            </a:r>
            <a:endParaRPr lang="es-MX" sz="1400" dirty="0"/>
          </a:p>
        </p:txBody>
      </p:sp>
      <p:sp>
        <p:nvSpPr>
          <p:cNvPr id="8" name="CuadroTexto 7"/>
          <p:cNvSpPr txBox="1"/>
          <p:nvPr/>
        </p:nvSpPr>
        <p:spPr>
          <a:xfrm>
            <a:off x="257453" y="406504"/>
            <a:ext cx="551133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600" dirty="0" smtClean="0">
                <a:solidFill>
                  <a:srgbClr val="FF3300"/>
                </a:solidFill>
              </a:rPr>
              <a:t>Duración de las heladas meteorológicas el día tres de febrero de 2016.</a:t>
            </a:r>
            <a:endParaRPr lang="es-MX" sz="2600" dirty="0">
              <a:solidFill>
                <a:srgbClr val="FF3300"/>
              </a:solidFill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1394" y="533504"/>
            <a:ext cx="6006751" cy="5504021"/>
          </a:xfrm>
          <a:prstGeom prst="rect">
            <a:avLst/>
          </a:prstGeom>
        </p:spPr>
      </p:pic>
      <p:sp>
        <p:nvSpPr>
          <p:cNvPr id="12" name="CuadroTexto 11"/>
          <p:cNvSpPr txBox="1"/>
          <p:nvPr/>
        </p:nvSpPr>
        <p:spPr>
          <a:xfrm>
            <a:off x="257453" y="3299605"/>
            <a:ext cx="5344357" cy="230832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600" dirty="0" smtClean="0"/>
              <a:t>En las zonas agrícolas la mayor cantidad de minutos por debajo de los cero grados centígrados ocurrió en </a:t>
            </a:r>
            <a:r>
              <a:rPr lang="es-MX" sz="1600" dirty="0" err="1" smtClean="0"/>
              <a:t>Sonoyta</a:t>
            </a:r>
            <a:r>
              <a:rPr lang="es-MX" sz="1600" dirty="0" smtClean="0"/>
              <a:t> (hasta 530 minutos, es decir casi nueve horas). </a:t>
            </a:r>
            <a:r>
              <a:rPr lang="es-MX" sz="1600" dirty="0" err="1" smtClean="0"/>
              <a:t>Tambien</a:t>
            </a:r>
            <a:r>
              <a:rPr lang="es-MX" sz="1600" dirty="0" smtClean="0"/>
              <a:t> resaltan los casos de la estación Las Treinta de Guaymas - Empalme (160 min.) y en la estación </a:t>
            </a:r>
            <a:r>
              <a:rPr lang="es-MX" sz="1600" dirty="0" err="1" smtClean="0"/>
              <a:t>Capetamaya</a:t>
            </a:r>
            <a:r>
              <a:rPr lang="es-MX" sz="1600" dirty="0" smtClean="0"/>
              <a:t> (-1.1 °C) </a:t>
            </a:r>
            <a:r>
              <a:rPr lang="es-MX" sz="1600" dirty="0" smtClean="0"/>
              <a:t>del Valle del Mayo (110 min.)</a:t>
            </a:r>
          </a:p>
          <a:p>
            <a:pPr algn="just"/>
            <a:endParaRPr lang="es-MX" sz="1600" dirty="0"/>
          </a:p>
          <a:p>
            <a:pPr algn="just"/>
            <a:r>
              <a:rPr lang="es-MX" sz="1600" dirty="0" smtClean="0"/>
              <a:t>El resto de las estaciones de las zonas agrícolas estuvieron por debajo de los cero grados centígrados entre 10 y 80 minutos.</a:t>
            </a:r>
            <a:endParaRPr lang="es-MX" sz="1600" dirty="0"/>
          </a:p>
        </p:txBody>
      </p:sp>
      <p:sp>
        <p:nvSpPr>
          <p:cNvPr id="13" name="CuadroTexto 12"/>
          <p:cNvSpPr txBox="1"/>
          <p:nvPr/>
        </p:nvSpPr>
        <p:spPr>
          <a:xfrm>
            <a:off x="257453" y="1699166"/>
            <a:ext cx="5344357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600" dirty="0" smtClean="0"/>
              <a:t>Se presentaron heladas meteorológicas en las zonas agrícolas de Caborca, </a:t>
            </a:r>
            <a:r>
              <a:rPr lang="es-MX" sz="1600" dirty="0" err="1" smtClean="0"/>
              <a:t>Sonoyta</a:t>
            </a:r>
            <a:r>
              <a:rPr lang="es-MX" sz="1600" dirty="0" smtClean="0"/>
              <a:t>, Hermosillo y en una o dos estaciones de San Luis Río Colorado, Guaymas-Empalme y Valle del Mayo</a:t>
            </a:r>
            <a:endParaRPr lang="es-MX" sz="1600" dirty="0"/>
          </a:p>
        </p:txBody>
      </p:sp>
      <p:pic>
        <p:nvPicPr>
          <p:cNvPr id="9" name="Imagen 8" descr="C:\Users\Alex\Desktop\sweb_remas\logo_remas\logo_remas5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80114" y="114650"/>
            <a:ext cx="772076" cy="324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24 Imagen" descr="CESAVE logo 10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80384" y="30073"/>
            <a:ext cx="406248" cy="469285"/>
          </a:xfrm>
          <a:prstGeom prst="rect">
            <a:avLst/>
          </a:prstGeom>
        </p:spPr>
      </p:pic>
      <p:pic>
        <p:nvPicPr>
          <p:cNvPr id="14" name="Imagen 13" descr="K:\work_siafeson\Logos\Sin título-2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246736" y="29084"/>
            <a:ext cx="473274" cy="495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830725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84507" y="1067877"/>
            <a:ext cx="5652611" cy="4996434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484507" y="279504"/>
            <a:ext cx="93164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000" dirty="0" smtClean="0">
                <a:solidFill>
                  <a:srgbClr val="FF3300"/>
                </a:solidFill>
              </a:rPr>
              <a:t>En las zonas agrícolas la extensión y la duración de las heladas meteorológicas ocurridas el día tres de febrero no son comparables con las del pasado 27 de diciembre.</a:t>
            </a:r>
            <a:endParaRPr lang="es-MX" sz="2000" dirty="0">
              <a:solidFill>
                <a:srgbClr val="FF3300"/>
              </a:solidFill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84586" y="1104643"/>
            <a:ext cx="5412677" cy="4959668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6411586" y="6181564"/>
            <a:ext cx="54126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400" b="1" i="1" dirty="0" smtClean="0"/>
              <a:t>Cantidad de minutos con temperaturas de 0° C o menos el día tres de febrero de 2016</a:t>
            </a:r>
            <a:r>
              <a:rPr lang="es-MX" sz="1400" dirty="0" smtClean="0"/>
              <a:t>.</a:t>
            </a:r>
            <a:endParaRPr lang="es-MX" sz="1400" dirty="0"/>
          </a:p>
        </p:txBody>
      </p:sp>
      <p:sp>
        <p:nvSpPr>
          <p:cNvPr id="9" name="CuadroTexto 8"/>
          <p:cNvSpPr txBox="1"/>
          <p:nvPr/>
        </p:nvSpPr>
        <p:spPr>
          <a:xfrm>
            <a:off x="484507" y="6181564"/>
            <a:ext cx="56526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400" b="1" i="1" dirty="0" smtClean="0"/>
              <a:t>Cantidad de minutos con temperaturas de 0° C o menos el día 27 de diciembre de 2015</a:t>
            </a:r>
            <a:r>
              <a:rPr lang="es-MX" sz="1400" dirty="0" smtClean="0"/>
              <a:t>.</a:t>
            </a:r>
            <a:endParaRPr lang="es-MX" sz="14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674703" y="5157927"/>
            <a:ext cx="253901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dirty="0" smtClean="0"/>
              <a:t>27 de diciembre de 2015</a:t>
            </a:r>
            <a:endParaRPr lang="es-MX" dirty="0"/>
          </a:p>
        </p:txBody>
      </p:sp>
      <p:sp>
        <p:nvSpPr>
          <p:cNvPr id="11" name="CuadroTexto 10"/>
          <p:cNvSpPr txBox="1"/>
          <p:nvPr/>
        </p:nvSpPr>
        <p:spPr>
          <a:xfrm>
            <a:off x="6451910" y="5157927"/>
            <a:ext cx="227484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dirty="0" smtClean="0"/>
              <a:t>03 de febrero de 2016</a:t>
            </a:r>
            <a:endParaRPr lang="es-MX" dirty="0"/>
          </a:p>
        </p:txBody>
      </p:sp>
      <p:pic>
        <p:nvPicPr>
          <p:cNvPr id="12" name="Imagen 11" descr="C:\Users\Alex\Desktop\sweb_remas\logo_remas\logo_remas5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007114" y="114650"/>
            <a:ext cx="772076" cy="324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24 Imagen" descr="CESAVE logo 10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1384" y="30073"/>
            <a:ext cx="406248" cy="469285"/>
          </a:xfrm>
          <a:prstGeom prst="rect">
            <a:avLst/>
          </a:prstGeom>
        </p:spPr>
      </p:pic>
      <p:pic>
        <p:nvPicPr>
          <p:cNvPr id="14" name="Imagen 13" descr="K:\work_siafeson\Logos\Sin título-2.pn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500736" y="29084"/>
            <a:ext cx="473274" cy="495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9360713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o 5"/>
          <p:cNvGrpSpPr/>
          <p:nvPr/>
        </p:nvGrpSpPr>
        <p:grpSpPr>
          <a:xfrm>
            <a:off x="632932" y="1720684"/>
            <a:ext cx="4992370" cy="4377055"/>
            <a:chOff x="1057087" y="1568946"/>
            <a:chExt cx="4992370" cy="4377055"/>
          </a:xfrm>
        </p:grpSpPr>
        <p:pic>
          <p:nvPicPr>
            <p:cNvPr id="4" name="Imagen 3" descr="C:\Users\Alex\AppData\Roaming\Skype\susana.dom\media_messaging\media_cache_v2\^1E95EE60169B4AE157D8FE112DF5E4A0356DA0F4C844A152AB^pimgpsh_fullsize_distr.jpg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4112" y="1568946"/>
              <a:ext cx="4665345" cy="437705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Imagen 4" descr="C:\Users\Alex\AppData\Roaming\Skype\susana.dom\media_messaging\media_cache_v2\^38FEC43DE6C490B41F40CE935B58D77F66B53C046A428D3B6E^pimgpsh_fullsize_distr.jpg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7087" y="2168359"/>
              <a:ext cx="327025" cy="367538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" name="Grupo 8"/>
          <p:cNvGrpSpPr/>
          <p:nvPr/>
        </p:nvGrpSpPr>
        <p:grpSpPr>
          <a:xfrm>
            <a:off x="6587360" y="1725674"/>
            <a:ext cx="4950219" cy="4499065"/>
            <a:chOff x="6333360" y="1344674"/>
            <a:chExt cx="4950219" cy="4499065"/>
          </a:xfrm>
        </p:grpSpPr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491892" y="1344674"/>
              <a:ext cx="4791687" cy="4499065"/>
            </a:xfrm>
            <a:prstGeom prst="rect">
              <a:avLst/>
            </a:prstGeom>
          </p:spPr>
        </p:pic>
        <p:pic>
          <p:nvPicPr>
            <p:cNvPr id="8" name="Imagen 7" descr="C:\Users\Alex\AppData\Roaming\Skype\susana.dom\media_messaging\media_cache_v2\^38FEC43DE6C490B41F40CE935B58D77F66B53C046A428D3B6E^pimgpsh_fullsize_distr.jpg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33360" y="2066097"/>
              <a:ext cx="317064" cy="354868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" name="CuadroTexto 9"/>
          <p:cNvSpPr txBox="1"/>
          <p:nvPr/>
        </p:nvSpPr>
        <p:spPr>
          <a:xfrm>
            <a:off x="365463" y="222299"/>
            <a:ext cx="71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000" dirty="0" smtClean="0">
                <a:solidFill>
                  <a:srgbClr val="FF3300"/>
                </a:solidFill>
              </a:rPr>
              <a:t>Sin embargo la intensidad de las bajas temperaturas del día tres de febrero si fue mayor en las zonas </a:t>
            </a:r>
            <a:r>
              <a:rPr lang="es-MX" sz="2000" dirty="0" smtClean="0">
                <a:solidFill>
                  <a:srgbClr val="FF3300"/>
                </a:solidFill>
              </a:rPr>
              <a:t>serranas.</a:t>
            </a:r>
            <a:endParaRPr lang="es-MX" sz="2000" dirty="0">
              <a:solidFill>
                <a:srgbClr val="FF3300"/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6525086" y="6301134"/>
            <a:ext cx="54830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400" b="1" i="1" dirty="0" smtClean="0"/>
              <a:t>Temperaturas mínimas registradas el miércoles tres de febrero de 2016</a:t>
            </a:r>
            <a:r>
              <a:rPr lang="es-MX" sz="1400" dirty="0" smtClean="0"/>
              <a:t>.</a:t>
            </a:r>
            <a:endParaRPr lang="es-MX" sz="1400" dirty="0"/>
          </a:p>
        </p:txBody>
      </p:sp>
      <p:sp>
        <p:nvSpPr>
          <p:cNvPr id="12" name="CuadroTexto 11"/>
          <p:cNvSpPr txBox="1"/>
          <p:nvPr/>
        </p:nvSpPr>
        <p:spPr>
          <a:xfrm>
            <a:off x="365463" y="6301134"/>
            <a:ext cx="56180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400" b="1" i="1" dirty="0" smtClean="0"/>
              <a:t>Temperaturas mínimas registradas el domingo 27 de diciembre de 2015</a:t>
            </a:r>
            <a:r>
              <a:rPr lang="es-MX" sz="1400" dirty="0" smtClean="0"/>
              <a:t>.</a:t>
            </a:r>
            <a:endParaRPr lang="es-MX" sz="1400" dirty="0"/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087199" y="511637"/>
            <a:ext cx="3529013" cy="1578769"/>
          </a:xfrm>
          <a:prstGeom prst="rect">
            <a:avLst/>
          </a:prstGeom>
        </p:spPr>
      </p:pic>
      <p:pic>
        <p:nvPicPr>
          <p:cNvPr id="14" name="Imagen 13" descr="C:\Users\Alex\Desktop\sweb_remas\logo_remas\logo_remas5.pn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80114" y="114650"/>
            <a:ext cx="772076" cy="324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24 Imagen" descr="CESAVE logo 10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80384" y="30073"/>
            <a:ext cx="406248" cy="469285"/>
          </a:xfrm>
          <a:prstGeom prst="rect">
            <a:avLst/>
          </a:prstGeom>
        </p:spPr>
      </p:pic>
      <p:pic>
        <p:nvPicPr>
          <p:cNvPr id="16" name="Imagen 15" descr="K:\work_siafeson\Logos\Sin título-2.pn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246736" y="29084"/>
            <a:ext cx="473274" cy="495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7890645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550414" y="340860"/>
            <a:ext cx="4731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>
                <a:solidFill>
                  <a:srgbClr val="FF3300"/>
                </a:solidFill>
              </a:rPr>
              <a:t>¿Se reportaron daños a cultivos?</a:t>
            </a:r>
            <a:endParaRPr lang="es-MX" sz="2400" dirty="0">
              <a:solidFill>
                <a:srgbClr val="FF3300"/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204186" y="985421"/>
            <a:ext cx="11620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Si. Algunos cultivos afectados pero sin duda en menor medida que en las heladas de los días 27 y 28 de diciembre de 2015.</a:t>
            </a:r>
            <a:endParaRPr lang="es-MX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1245" y="2549833"/>
            <a:ext cx="5667375" cy="1314450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601245" y="1997476"/>
            <a:ext cx="5667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200" b="1" i="1" dirty="0" smtClean="0"/>
              <a:t>Número de predios y total de superficie (ha) con daño reportada por las Juntas Locales de Sanidad Vegetal a causa de las bajas temperaturas del día tres de febrero de 20160</a:t>
            </a:r>
            <a:r>
              <a:rPr lang="es-MX" sz="1200" b="1" i="1" dirty="0" smtClean="0">
                <a:solidFill>
                  <a:srgbClr val="FF0000"/>
                </a:solidFill>
              </a:rPr>
              <a:t>*</a:t>
            </a:r>
            <a:endParaRPr lang="es-MX" sz="1200" b="1" i="1" dirty="0"/>
          </a:p>
        </p:txBody>
      </p:sp>
      <p:sp>
        <p:nvSpPr>
          <p:cNvPr id="9" name="CuadroTexto 8"/>
          <p:cNvSpPr txBox="1"/>
          <p:nvPr/>
        </p:nvSpPr>
        <p:spPr>
          <a:xfrm>
            <a:off x="7039993" y="3157685"/>
            <a:ext cx="4243526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dirty="0" smtClean="0"/>
              <a:t>Durante el evento de diciembre se reportaron mas zonas con daños con un total de 27,758 ha afectadas.</a:t>
            </a:r>
            <a:endParaRPr lang="es-MX" dirty="0"/>
          </a:p>
        </p:txBody>
      </p:sp>
      <p:sp>
        <p:nvSpPr>
          <p:cNvPr id="10" name="CuadroTexto 9"/>
          <p:cNvSpPr txBox="1"/>
          <p:nvPr/>
        </p:nvSpPr>
        <p:spPr>
          <a:xfrm>
            <a:off x="900356" y="4208015"/>
            <a:ext cx="5069151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dirty="0" smtClean="0"/>
              <a:t>El cultivo con mayor superficie afectada fue la papa.</a:t>
            </a:r>
            <a:endParaRPr lang="es-MX" dirty="0"/>
          </a:p>
        </p:txBody>
      </p:sp>
      <p:sp>
        <p:nvSpPr>
          <p:cNvPr id="11" name="CuadroTexto 10"/>
          <p:cNvSpPr txBox="1"/>
          <p:nvPr/>
        </p:nvSpPr>
        <p:spPr>
          <a:xfrm>
            <a:off x="736120" y="5394383"/>
            <a:ext cx="5397621" cy="86177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dirty="0" smtClean="0">
                <a:solidFill>
                  <a:srgbClr val="FF0000"/>
                </a:solidFill>
              </a:rPr>
              <a:t>*</a:t>
            </a:r>
            <a:r>
              <a:rPr lang="es-MX" sz="1600" i="1" dirty="0" smtClean="0">
                <a:solidFill>
                  <a:schemeClr val="tx1"/>
                </a:solidFill>
              </a:rPr>
              <a:t>Tabla tomada del nuevo apartado de Informes de la sección Productos </a:t>
            </a:r>
            <a:r>
              <a:rPr lang="es-MX" sz="1600" i="1" dirty="0">
                <a:solidFill>
                  <a:schemeClr val="tx1"/>
                </a:solidFill>
              </a:rPr>
              <a:t>d</a:t>
            </a:r>
            <a:r>
              <a:rPr lang="es-MX" sz="1600" i="1" dirty="0" smtClean="0">
                <a:solidFill>
                  <a:schemeClr val="tx1"/>
                </a:solidFill>
              </a:rPr>
              <a:t>el sitio </a:t>
            </a:r>
            <a:r>
              <a:rPr lang="es-MX" sz="1600" i="1" dirty="0">
                <a:solidFill>
                  <a:schemeClr val="tx1"/>
                </a:solidFill>
              </a:rPr>
              <a:t>web </a:t>
            </a:r>
            <a:r>
              <a:rPr lang="es-MX" sz="1600" i="1" dirty="0" smtClean="0">
                <a:solidFill>
                  <a:schemeClr val="tx1"/>
                </a:solidFill>
              </a:rPr>
              <a:t>REMAS</a:t>
            </a:r>
          </a:p>
          <a:p>
            <a:pPr algn="just"/>
            <a:r>
              <a:rPr lang="es-MX" sz="1600" i="1" dirty="0" smtClean="0">
                <a:solidFill>
                  <a:schemeClr val="tx1"/>
                </a:solidFill>
              </a:rPr>
              <a:t>(</a:t>
            </a:r>
            <a:r>
              <a:rPr lang="es-MX" sz="1600" i="1" dirty="0" smtClean="0">
                <a:solidFill>
                  <a:schemeClr val="tx1"/>
                </a:solidFill>
                <a:hlinkClick r:id="rId3"/>
              </a:rPr>
              <a:t>http</a:t>
            </a:r>
            <a:r>
              <a:rPr lang="es-MX" sz="1600" i="1" dirty="0">
                <a:solidFill>
                  <a:schemeClr val="tx1"/>
                </a:solidFill>
                <a:hlinkClick r:id="rId3"/>
              </a:rPr>
              <a:t>://</a:t>
            </a:r>
            <a:r>
              <a:rPr lang="es-MX" sz="1600" i="1" dirty="0" smtClean="0">
                <a:solidFill>
                  <a:schemeClr val="tx1"/>
                </a:solidFill>
                <a:hlinkClick r:id="rId3"/>
              </a:rPr>
              <a:t>www.siafeson.com/remas/index.php/informe/eventos</a:t>
            </a:r>
            <a:r>
              <a:rPr lang="es-MX" sz="1600" i="1" dirty="0" smtClean="0">
                <a:solidFill>
                  <a:schemeClr val="tx1"/>
                </a:solidFill>
              </a:rPr>
              <a:t>)</a:t>
            </a:r>
          </a:p>
        </p:txBody>
      </p:sp>
      <p:pic>
        <p:nvPicPr>
          <p:cNvPr id="12" name="Imagen 11" descr="C:\Users\Alex\Desktop\sweb_remas\logo_remas\logo_remas5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80114" y="241650"/>
            <a:ext cx="772076" cy="324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24 Imagen" descr="CESAVE logo 10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80384" y="157073"/>
            <a:ext cx="406248" cy="469285"/>
          </a:xfrm>
          <a:prstGeom prst="rect">
            <a:avLst/>
          </a:prstGeom>
        </p:spPr>
      </p:pic>
      <p:pic>
        <p:nvPicPr>
          <p:cNvPr id="14" name="Imagen 13" descr="K:\work_siafeson\Logos\Sin título-2.pn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246736" y="156084"/>
            <a:ext cx="473274" cy="495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7389176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798993" y="2604666"/>
            <a:ext cx="10937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800" b="1" dirty="0" smtClean="0">
                <a:solidFill>
                  <a:srgbClr val="FF3300"/>
                </a:solidFill>
              </a:rPr>
              <a:t>¿Y con todo esto cómo van las horas frío?</a:t>
            </a:r>
            <a:endParaRPr lang="es-MX" sz="4800" b="1" dirty="0">
              <a:solidFill>
                <a:srgbClr val="FF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57595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5208" y="897219"/>
            <a:ext cx="11657142" cy="5180952"/>
          </a:xfrm>
          <a:prstGeom prst="rect">
            <a:avLst/>
          </a:prstGeom>
        </p:spPr>
      </p:pic>
      <p:pic>
        <p:nvPicPr>
          <p:cNvPr id="3" name="Imagen 2" descr="C:\Users\Alex\Desktop\sweb_remas\logo_remas\logo_remas5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80114" y="114650"/>
            <a:ext cx="772076" cy="324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24 Imagen" descr="CESAVE logo 10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80384" y="30073"/>
            <a:ext cx="406248" cy="469285"/>
          </a:xfrm>
          <a:prstGeom prst="rect">
            <a:avLst/>
          </a:prstGeom>
        </p:spPr>
      </p:pic>
      <p:pic>
        <p:nvPicPr>
          <p:cNvPr id="6" name="Imagen 5" descr="K:\work_siafeson\Logos\Sin título-2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246736" y="29084"/>
            <a:ext cx="473274" cy="495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3476034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0819" y="790687"/>
            <a:ext cx="11657142" cy="5180952"/>
          </a:xfrm>
          <a:prstGeom prst="rect">
            <a:avLst/>
          </a:prstGeom>
        </p:spPr>
      </p:pic>
      <p:pic>
        <p:nvPicPr>
          <p:cNvPr id="3" name="Imagen 2" descr="C:\Users\Alex\Desktop\sweb_remas\logo_remas\logo_remas5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80114" y="114650"/>
            <a:ext cx="772076" cy="324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24 Imagen" descr="CESAVE logo 10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80384" y="30073"/>
            <a:ext cx="406248" cy="469285"/>
          </a:xfrm>
          <a:prstGeom prst="rect">
            <a:avLst/>
          </a:prstGeom>
        </p:spPr>
      </p:pic>
      <p:pic>
        <p:nvPicPr>
          <p:cNvPr id="6" name="Imagen 5" descr="K:\work_siafeson\Logos\Sin título-2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246736" y="29084"/>
            <a:ext cx="473274" cy="495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8693827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4086" y="790687"/>
            <a:ext cx="11657142" cy="5180952"/>
          </a:xfrm>
          <a:prstGeom prst="rect">
            <a:avLst/>
          </a:prstGeom>
        </p:spPr>
      </p:pic>
      <p:pic>
        <p:nvPicPr>
          <p:cNvPr id="3" name="Imagen 2" descr="C:\Users\Alex\Desktop\sweb_remas\logo_remas\logo_remas5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80114" y="114650"/>
            <a:ext cx="772076" cy="324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24 Imagen" descr="CESAVE logo 10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80384" y="30073"/>
            <a:ext cx="406248" cy="469285"/>
          </a:xfrm>
          <a:prstGeom prst="rect">
            <a:avLst/>
          </a:prstGeom>
        </p:spPr>
      </p:pic>
      <p:pic>
        <p:nvPicPr>
          <p:cNvPr id="6" name="Imagen 5" descr="K:\work_siafeson\Logos\Sin título-2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246736" y="29084"/>
            <a:ext cx="473274" cy="495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912298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8574" y="719666"/>
            <a:ext cx="11657142" cy="5180952"/>
          </a:xfrm>
          <a:prstGeom prst="rect">
            <a:avLst/>
          </a:prstGeom>
        </p:spPr>
      </p:pic>
      <p:pic>
        <p:nvPicPr>
          <p:cNvPr id="3" name="Imagen 2" descr="C:\Users\Alex\Desktop\sweb_remas\logo_remas\logo_remas5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80114" y="114650"/>
            <a:ext cx="772076" cy="324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24 Imagen" descr="CESAVE logo 10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80384" y="30073"/>
            <a:ext cx="406248" cy="469285"/>
          </a:xfrm>
          <a:prstGeom prst="rect">
            <a:avLst/>
          </a:prstGeom>
        </p:spPr>
      </p:pic>
      <p:pic>
        <p:nvPicPr>
          <p:cNvPr id="6" name="Imagen 5" descr="K:\work_siafeson\Logos\Sin título-2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246736" y="29084"/>
            <a:ext cx="473274" cy="495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7768702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7453" y="808443"/>
            <a:ext cx="11657142" cy="5180952"/>
          </a:xfrm>
          <a:prstGeom prst="rect">
            <a:avLst/>
          </a:prstGeom>
        </p:spPr>
      </p:pic>
      <p:pic>
        <p:nvPicPr>
          <p:cNvPr id="3" name="Imagen 2" descr="C:\Users\Alex\Desktop\sweb_remas\logo_remas\logo_remas5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80114" y="114650"/>
            <a:ext cx="772076" cy="324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24 Imagen" descr="CESAVE logo 10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80384" y="30073"/>
            <a:ext cx="406248" cy="469285"/>
          </a:xfrm>
          <a:prstGeom prst="rect">
            <a:avLst/>
          </a:prstGeom>
        </p:spPr>
      </p:pic>
      <p:pic>
        <p:nvPicPr>
          <p:cNvPr id="6" name="Imagen 5" descr="K:\work_siafeson\Logos\Sin título-2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246736" y="29084"/>
            <a:ext cx="473274" cy="495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2334857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9648" y="672618"/>
            <a:ext cx="5838825" cy="550545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5685915" y="5808736"/>
            <a:ext cx="1939667" cy="73866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1400" dirty="0" smtClean="0"/>
              <a:t>16 Modelo dinámicos</a:t>
            </a:r>
          </a:p>
          <a:p>
            <a:endParaRPr lang="es-MX" sz="1400" dirty="0" smtClean="0"/>
          </a:p>
          <a:p>
            <a:r>
              <a:rPr lang="es-MX" sz="1400" dirty="0"/>
              <a:t>8</a:t>
            </a:r>
            <a:r>
              <a:rPr lang="es-MX" sz="1400" dirty="0" smtClean="0"/>
              <a:t>   Modelos estadísticos</a:t>
            </a:r>
            <a:endParaRPr lang="es-MX" sz="1400" dirty="0"/>
          </a:p>
        </p:txBody>
      </p:sp>
      <p:sp>
        <p:nvSpPr>
          <p:cNvPr id="7" name="CuadroTexto 6"/>
          <p:cNvSpPr txBox="1"/>
          <p:nvPr/>
        </p:nvSpPr>
        <p:spPr>
          <a:xfrm>
            <a:off x="352539" y="149398"/>
            <a:ext cx="14342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solidFill>
                  <a:schemeClr val="accent5"/>
                </a:solidFill>
              </a:rPr>
              <a:t>El Niño</a:t>
            </a:r>
            <a:endParaRPr lang="es-MX" sz="2800" dirty="0">
              <a:solidFill>
                <a:schemeClr val="accent5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7625582" y="1406927"/>
            <a:ext cx="3595457" cy="341632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s-MX" dirty="0" smtClean="0"/>
          </a:p>
          <a:p>
            <a:pPr algn="ctr"/>
            <a:r>
              <a:rPr lang="es-MX" dirty="0" smtClean="0"/>
              <a:t>Los registros </a:t>
            </a:r>
            <a:r>
              <a:rPr lang="es-MX" dirty="0" smtClean="0"/>
              <a:t>de temperatura están influenciados por lo que tanto se ha venido comentado: </a:t>
            </a:r>
            <a:r>
              <a:rPr lang="es-MX" b="1" dirty="0" smtClean="0"/>
              <a:t>El Niño.</a:t>
            </a:r>
          </a:p>
          <a:p>
            <a:pPr algn="ctr"/>
            <a:endParaRPr lang="es-MX" dirty="0" smtClean="0"/>
          </a:p>
          <a:p>
            <a:pPr algn="ctr"/>
            <a:r>
              <a:rPr lang="es-MX" dirty="0" smtClean="0"/>
              <a:t>No obstante en los días recientes ya se han registrado temperaturas cercanas a los 35° </a:t>
            </a:r>
            <a:r>
              <a:rPr lang="es-MX" dirty="0" smtClean="0"/>
              <a:t>C. No obstante la poca humedad existente hace que los rangos de temperatura se incrementen.</a:t>
            </a:r>
            <a:endParaRPr lang="es-MX" dirty="0"/>
          </a:p>
          <a:p>
            <a:pPr algn="ctr"/>
            <a:endParaRPr lang="es-MX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3951355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352539" y="117868"/>
            <a:ext cx="32609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/>
              <a:t>El Niño</a:t>
            </a:r>
            <a:endParaRPr lang="es-MX" sz="2400" dirty="0"/>
          </a:p>
        </p:txBody>
      </p:sp>
      <p:sp>
        <p:nvSpPr>
          <p:cNvPr id="6" name="CuadroTexto 5"/>
          <p:cNvSpPr txBox="1"/>
          <p:nvPr/>
        </p:nvSpPr>
        <p:spPr>
          <a:xfrm>
            <a:off x="7272541" y="1424623"/>
            <a:ext cx="4010973" cy="147732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dirty="0" smtClean="0"/>
              <a:t>El Niño continúa en condición intensa. </a:t>
            </a:r>
          </a:p>
          <a:p>
            <a:pPr algn="just"/>
            <a:endParaRPr lang="es-MX" dirty="0"/>
          </a:p>
          <a:p>
            <a:pPr algn="just"/>
            <a:r>
              <a:rPr lang="es-MX" dirty="0" smtClean="0"/>
              <a:t>Se prevé que comience a disminuir su intensidad gradualmente, para finalizar a inicios de verano.</a:t>
            </a:r>
          </a:p>
        </p:txBody>
      </p:sp>
      <p:sp>
        <p:nvSpPr>
          <p:cNvPr id="4" name="Rectángulo 3"/>
          <p:cNvSpPr/>
          <p:nvPr/>
        </p:nvSpPr>
        <p:spPr>
          <a:xfrm>
            <a:off x="7272540" y="3507695"/>
            <a:ext cx="4010973" cy="230832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MX" dirty="0" smtClean="0"/>
              <a:t>Para Sonora El </a:t>
            </a:r>
            <a:r>
              <a:rPr lang="es-MX" dirty="0"/>
              <a:t>Niño Intenso y El Niño Moderado no conllevan cambios significativos en la precipitación de primavera, pero El Niño Débil </a:t>
            </a:r>
            <a:r>
              <a:rPr lang="es-MX" dirty="0" smtClean="0"/>
              <a:t>si representa </a:t>
            </a:r>
            <a:r>
              <a:rPr lang="es-MX" dirty="0"/>
              <a:t>un ligero incremento de la precipitación de primavera en algunas zonas de las regiones agrícolas de Caborca, Guaymas y Valle del Yaqui.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0551" y="1094440"/>
            <a:ext cx="6545961" cy="5020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65223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565643" y="456317"/>
            <a:ext cx="113627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solidFill>
                  <a:srgbClr val="FF3300"/>
                </a:solidFill>
              </a:rPr>
              <a:t>Perspectiva: Precipitación para el mes de febrero</a:t>
            </a:r>
            <a:endParaRPr lang="es-MX" sz="2800" dirty="0">
              <a:solidFill>
                <a:srgbClr val="FF3300"/>
              </a:solidFill>
            </a:endParaRPr>
          </a:p>
        </p:txBody>
      </p:sp>
      <p:pic>
        <p:nvPicPr>
          <p:cNvPr id="1030" name="Picture 6" descr="http://smn.cna.gob.mx/climatologia/pronostico/estacional/lluvia/aporA-64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83214" y="1308354"/>
            <a:ext cx="5972175" cy="4614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smn.cna.gob.mx/climatologia/pronostico/estacional/lluvia/pronA-64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3346" y="1308353"/>
            <a:ext cx="5972175" cy="4614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55861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565643" y="456317"/>
            <a:ext cx="113627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solidFill>
                  <a:srgbClr val="FF3300"/>
                </a:solidFill>
              </a:rPr>
              <a:t>Perspectiva: Precipitación para el mes de marzo</a:t>
            </a:r>
            <a:endParaRPr lang="es-MX" sz="2800" dirty="0">
              <a:solidFill>
                <a:srgbClr val="FF3300"/>
              </a:solidFill>
            </a:endParaRPr>
          </a:p>
        </p:txBody>
      </p:sp>
      <p:pic>
        <p:nvPicPr>
          <p:cNvPr id="2050" name="Picture 2" descr="http://smn.cna.gob.mx/climatologia/pronostico/estacional/lluvia/pronB-64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3838" y="1378551"/>
            <a:ext cx="5972175" cy="4614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smn.cna.gob.mx/climatologia/pronostico/estacional/lluvia/aporB-64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6013" y="1378551"/>
            <a:ext cx="5972175" cy="4614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5483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270585" y="353680"/>
            <a:ext cx="102636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solidFill>
                  <a:srgbClr val="FF3300"/>
                </a:solidFill>
              </a:rPr>
              <a:t>Perspectiva: Precipitación para el mes de abril</a:t>
            </a:r>
            <a:endParaRPr lang="es-MX" sz="2800" dirty="0">
              <a:solidFill>
                <a:srgbClr val="FF3300"/>
              </a:solidFill>
            </a:endParaRPr>
          </a:p>
        </p:txBody>
      </p:sp>
      <p:pic>
        <p:nvPicPr>
          <p:cNvPr id="3074" name="Picture 2" descr="http://smn.cna.gob.mx/climatologia/pronostico/estacional/lluvia/pronC-64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3346" y="1320784"/>
            <a:ext cx="5972175" cy="4614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smn.cna.gob.mx/climatologia/pronostico/estacional/lluvia/aporC-64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45521" y="1320784"/>
            <a:ext cx="5972175" cy="4614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7990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351459" y="604593"/>
            <a:ext cx="89122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solidFill>
                  <a:srgbClr val="FF3300"/>
                </a:solidFill>
              </a:rPr>
              <a:t>Perspectiva: Temperatura mínima para el mes de febrero</a:t>
            </a:r>
            <a:endParaRPr lang="es-MX" sz="2800" dirty="0">
              <a:solidFill>
                <a:srgbClr val="FF3300"/>
              </a:solidFill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7000" y="1392039"/>
            <a:ext cx="5863590" cy="4578668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29429" y="1410137"/>
            <a:ext cx="5890736" cy="4560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06443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351459" y="604593"/>
            <a:ext cx="89122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solidFill>
                  <a:srgbClr val="FF3300"/>
                </a:solidFill>
              </a:rPr>
              <a:t>Perspectiva: Temperatura mínima para el mes de marzo</a:t>
            </a:r>
            <a:endParaRPr lang="es-MX" sz="2800" dirty="0">
              <a:solidFill>
                <a:srgbClr val="FF3300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2513" y="1449418"/>
            <a:ext cx="5890736" cy="4587716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64940" y="1449418"/>
            <a:ext cx="5890736" cy="4569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7405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351459" y="604593"/>
            <a:ext cx="89122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solidFill>
                  <a:srgbClr val="FF3300"/>
                </a:solidFill>
              </a:rPr>
              <a:t>Perspectiva: Temperatura mínima para el mes de abril</a:t>
            </a:r>
            <a:endParaRPr lang="es-MX" sz="2800" dirty="0">
              <a:solidFill>
                <a:srgbClr val="FF3300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9350" y="1454181"/>
            <a:ext cx="5917883" cy="457866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41128" y="1463230"/>
            <a:ext cx="5935980" cy="4569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18882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78920" y="176377"/>
            <a:ext cx="590550" cy="6429375"/>
          </a:xfrm>
          <a:prstGeom prst="rect">
            <a:avLst/>
          </a:prstGeom>
        </p:spPr>
      </p:pic>
      <p:sp>
        <p:nvSpPr>
          <p:cNvPr id="12" name="CuadroTexto 11"/>
          <p:cNvSpPr txBox="1"/>
          <p:nvPr/>
        </p:nvSpPr>
        <p:spPr>
          <a:xfrm>
            <a:off x="2433906" y="195644"/>
            <a:ext cx="3434906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1200" dirty="0" smtClean="0"/>
              <a:t>Temperatura promedio: </a:t>
            </a:r>
          </a:p>
          <a:p>
            <a:r>
              <a:rPr lang="es-MX" sz="1200" dirty="0" smtClean="0"/>
              <a:t>del  jueves 11 al viernes 19 de febrero de 2016 </a:t>
            </a:r>
            <a:endParaRPr lang="es-MX" sz="1200" dirty="0"/>
          </a:p>
        </p:txBody>
      </p:sp>
      <p:sp>
        <p:nvSpPr>
          <p:cNvPr id="13" name="CuadroTexto 12"/>
          <p:cNvSpPr txBox="1"/>
          <p:nvPr/>
        </p:nvSpPr>
        <p:spPr>
          <a:xfrm>
            <a:off x="2433907" y="3241094"/>
            <a:ext cx="3434906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1200" dirty="0" smtClean="0"/>
              <a:t>Temperatura promedio: </a:t>
            </a:r>
          </a:p>
          <a:p>
            <a:r>
              <a:rPr lang="es-MX" sz="1200" dirty="0" smtClean="0"/>
              <a:t>del viernes 19 al sábado 27 de febrero de 2016 </a:t>
            </a:r>
            <a:endParaRPr lang="es-MX" sz="1200" dirty="0"/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92604" y="1571801"/>
            <a:ext cx="526256" cy="3306128"/>
          </a:xfrm>
          <a:prstGeom prst="rect">
            <a:avLst/>
          </a:prstGeom>
        </p:spPr>
      </p:pic>
      <p:sp>
        <p:nvSpPr>
          <p:cNvPr id="16" name="CuadroTexto 15"/>
          <p:cNvSpPr txBox="1"/>
          <p:nvPr/>
        </p:nvSpPr>
        <p:spPr>
          <a:xfrm>
            <a:off x="7239273" y="1594968"/>
            <a:ext cx="3474720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1200" dirty="0" smtClean="0"/>
              <a:t>Anomalía de temperatura: </a:t>
            </a:r>
          </a:p>
          <a:p>
            <a:r>
              <a:rPr lang="es-MX" sz="1200" dirty="0" smtClean="0"/>
              <a:t>del jueves 11 al viernes 19 de febrero de 2016 </a:t>
            </a:r>
            <a:endParaRPr lang="es-MX" sz="120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4" cstate="print"/>
          <a:srcRect t="2869"/>
          <a:stretch/>
        </p:blipFill>
        <p:spPr>
          <a:xfrm>
            <a:off x="2433906" y="751889"/>
            <a:ext cx="3434906" cy="23908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5" cstate="print"/>
          <a:srcRect r="6501"/>
          <a:stretch/>
        </p:blipFill>
        <p:spPr>
          <a:xfrm>
            <a:off x="2433906" y="3849852"/>
            <a:ext cx="3434906" cy="26289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4" name="Imagen 3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239273" y="2261712"/>
            <a:ext cx="3474720" cy="243078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xmlns="" val="2094508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57079" y="148624"/>
            <a:ext cx="608648" cy="6472238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2509892" y="280604"/>
            <a:ext cx="3256407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1200" dirty="0" smtClean="0"/>
              <a:t>Precipitación (mm): </a:t>
            </a:r>
          </a:p>
          <a:p>
            <a:r>
              <a:rPr lang="es-MX" sz="1200" dirty="0" smtClean="0"/>
              <a:t>del jueves 11 al viernes 19 de febrero de 2016 </a:t>
            </a:r>
            <a:endParaRPr lang="es-MX" sz="1200" dirty="0"/>
          </a:p>
        </p:txBody>
      </p:sp>
      <p:sp>
        <p:nvSpPr>
          <p:cNvPr id="8" name="CuadroTexto 7"/>
          <p:cNvSpPr txBox="1"/>
          <p:nvPr/>
        </p:nvSpPr>
        <p:spPr>
          <a:xfrm>
            <a:off x="2509892" y="3264458"/>
            <a:ext cx="3269964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1200" dirty="0" smtClean="0"/>
              <a:t>Precipitación (mm): </a:t>
            </a:r>
          </a:p>
          <a:p>
            <a:r>
              <a:rPr lang="es-MX" sz="1200" dirty="0" smtClean="0"/>
              <a:t>del viernes 19 al sábado 27 de febrero de 2016.</a:t>
            </a:r>
            <a:endParaRPr lang="es-MX" sz="1200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30704" y="1710489"/>
            <a:ext cx="550069" cy="3207544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7366273" y="1645633"/>
            <a:ext cx="3345180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1200" dirty="0" smtClean="0"/>
              <a:t>Anomalía de Precipitación (% de la normal): </a:t>
            </a:r>
          </a:p>
          <a:p>
            <a:r>
              <a:rPr lang="es-MX" sz="1200" dirty="0" smtClean="0"/>
              <a:t>del jueves 11 al viernes 19 de febrero de 2016</a:t>
            </a:r>
            <a:endParaRPr lang="es-MX" sz="120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09892" y="803198"/>
            <a:ext cx="3256407" cy="23541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5" cstate="print"/>
          <a:srcRect r="8502"/>
          <a:stretch/>
        </p:blipFill>
        <p:spPr>
          <a:xfrm>
            <a:off x="2509892" y="3828019"/>
            <a:ext cx="3269964" cy="27051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4" name="Imagen 3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66273" y="2183497"/>
            <a:ext cx="3345180" cy="26365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xmlns="" val="321487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lima.inifap.gob.mx/wrf/images/Promedios/2016-02-11/Tpro_11FEB201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63401" y="226383"/>
            <a:ext cx="9460992" cy="6467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/>
          <p:cNvSpPr txBox="1"/>
          <p:nvPr/>
        </p:nvSpPr>
        <p:spPr>
          <a:xfrm>
            <a:off x="363983" y="226383"/>
            <a:ext cx="24502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Temperatura promedio</a:t>
            </a:r>
          </a:p>
          <a:p>
            <a:r>
              <a:rPr lang="es-MX" dirty="0" smtClean="0"/>
              <a:t>Jueves 11 de febrero</a:t>
            </a:r>
            <a:endParaRPr lang="es-MX" dirty="0"/>
          </a:p>
        </p:txBody>
      </p:sp>
      <p:sp>
        <p:nvSpPr>
          <p:cNvPr id="5" name="Rectángulo 4"/>
          <p:cNvSpPr/>
          <p:nvPr/>
        </p:nvSpPr>
        <p:spPr>
          <a:xfrm>
            <a:off x="3592195" y="5530334"/>
            <a:ext cx="47536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http://clima.inifap.gob.mx/wrf/web/master.html</a:t>
            </a:r>
          </a:p>
        </p:txBody>
      </p:sp>
    </p:spTree>
    <p:extLst>
      <p:ext uri="{BB962C8B-B14F-4D97-AF65-F5344CB8AC3E}">
        <p14:creationId xmlns:p14="http://schemas.microsoft.com/office/powerpoint/2010/main" xmlns="" val="20262036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clima.inifap.gob.mx/wrf/images/Promedios/2016-02-11/Tpro_12FEB201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61423" y="244138"/>
            <a:ext cx="9460992" cy="6467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/>
          <p:cNvSpPr txBox="1"/>
          <p:nvPr/>
        </p:nvSpPr>
        <p:spPr>
          <a:xfrm>
            <a:off x="363983" y="244138"/>
            <a:ext cx="24502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Temperatura promedio</a:t>
            </a:r>
          </a:p>
          <a:p>
            <a:r>
              <a:rPr lang="es-MX" dirty="0" smtClean="0"/>
              <a:t>Viernes 12 de febrero</a:t>
            </a:r>
            <a:endParaRPr lang="es-MX" dirty="0"/>
          </a:p>
        </p:txBody>
      </p:sp>
      <p:sp>
        <p:nvSpPr>
          <p:cNvPr id="6" name="Rectángulo 5"/>
          <p:cNvSpPr/>
          <p:nvPr/>
        </p:nvSpPr>
        <p:spPr>
          <a:xfrm>
            <a:off x="3592195" y="5530334"/>
            <a:ext cx="47536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http://clima.inifap.gob.mx/wrf/web/master.html</a:t>
            </a:r>
          </a:p>
        </p:txBody>
      </p:sp>
    </p:spTree>
    <p:extLst>
      <p:ext uri="{BB962C8B-B14F-4D97-AF65-F5344CB8AC3E}">
        <p14:creationId xmlns:p14="http://schemas.microsoft.com/office/powerpoint/2010/main" xmlns="" val="15759578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clima.inifap.gob.mx/wrf/images/Promedios/2016-02-11/Tpro_13FEB201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43668" y="270769"/>
            <a:ext cx="9460992" cy="6467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/>
          <p:cNvSpPr txBox="1"/>
          <p:nvPr/>
        </p:nvSpPr>
        <p:spPr>
          <a:xfrm>
            <a:off x="308005" y="270769"/>
            <a:ext cx="24502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Temperatura promedio</a:t>
            </a:r>
          </a:p>
          <a:p>
            <a:r>
              <a:rPr lang="es-MX" dirty="0" smtClean="0"/>
              <a:t>Sábado 13 de febrero</a:t>
            </a:r>
            <a:endParaRPr lang="es-MX" dirty="0"/>
          </a:p>
        </p:txBody>
      </p:sp>
      <p:sp>
        <p:nvSpPr>
          <p:cNvPr id="6" name="Rectángulo 5"/>
          <p:cNvSpPr/>
          <p:nvPr/>
        </p:nvSpPr>
        <p:spPr>
          <a:xfrm>
            <a:off x="3592195" y="5530334"/>
            <a:ext cx="47536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http://clima.inifap.gob.mx/wrf/web/master.html</a:t>
            </a:r>
          </a:p>
        </p:txBody>
      </p:sp>
    </p:spTree>
    <p:extLst>
      <p:ext uri="{BB962C8B-B14F-4D97-AF65-F5344CB8AC3E}">
        <p14:creationId xmlns:p14="http://schemas.microsoft.com/office/powerpoint/2010/main" xmlns="" val="17302767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clima.inifap.gob.mx/wrf/images/Promedios/2016-02-11/Tpro_14FEB201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32480" y="390525"/>
            <a:ext cx="9460992" cy="6467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/>
          <p:cNvSpPr txBox="1"/>
          <p:nvPr/>
        </p:nvSpPr>
        <p:spPr>
          <a:xfrm>
            <a:off x="328472" y="390525"/>
            <a:ext cx="24502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Temperatura promedio</a:t>
            </a:r>
          </a:p>
          <a:p>
            <a:r>
              <a:rPr lang="es-MX" dirty="0" smtClean="0"/>
              <a:t>Domingo 14 de febrero</a:t>
            </a:r>
            <a:endParaRPr lang="es-MX" dirty="0"/>
          </a:p>
        </p:txBody>
      </p:sp>
      <p:sp>
        <p:nvSpPr>
          <p:cNvPr id="6" name="Rectángulo 5"/>
          <p:cNvSpPr/>
          <p:nvPr/>
        </p:nvSpPr>
        <p:spPr>
          <a:xfrm>
            <a:off x="3592195" y="5530334"/>
            <a:ext cx="47536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http://clima.inifap.gob.mx/wrf/web/master.html</a:t>
            </a:r>
          </a:p>
        </p:txBody>
      </p:sp>
    </p:spTree>
    <p:extLst>
      <p:ext uri="{BB962C8B-B14F-4D97-AF65-F5344CB8AC3E}">
        <p14:creationId xmlns:p14="http://schemas.microsoft.com/office/powerpoint/2010/main" xmlns="" val="18008572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clima.inifap.gob.mx/wrf/images/Promedios/2016-02-11/Tpro_15FEB201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37136" y="186338"/>
            <a:ext cx="9460992" cy="6467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/>
          <p:cNvSpPr txBox="1"/>
          <p:nvPr/>
        </p:nvSpPr>
        <p:spPr>
          <a:xfrm>
            <a:off x="337350" y="186338"/>
            <a:ext cx="24502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Temperatura promedio</a:t>
            </a:r>
          </a:p>
          <a:p>
            <a:r>
              <a:rPr lang="es-MX" dirty="0" smtClean="0"/>
              <a:t>Lunes 15 de febrero</a:t>
            </a:r>
            <a:endParaRPr lang="es-MX" dirty="0"/>
          </a:p>
        </p:txBody>
      </p:sp>
      <p:sp>
        <p:nvSpPr>
          <p:cNvPr id="6" name="Rectángulo 5"/>
          <p:cNvSpPr/>
          <p:nvPr/>
        </p:nvSpPr>
        <p:spPr>
          <a:xfrm>
            <a:off x="3592195" y="5530334"/>
            <a:ext cx="47536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/>
              <a:t>http://clima.inifap.gob.mx/wrf/web/master.html</a:t>
            </a:r>
          </a:p>
        </p:txBody>
      </p:sp>
    </p:spTree>
    <p:extLst>
      <p:ext uri="{BB962C8B-B14F-4D97-AF65-F5344CB8AC3E}">
        <p14:creationId xmlns:p14="http://schemas.microsoft.com/office/powerpoint/2010/main" xmlns="" val="24324161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40028" y="221063"/>
            <a:ext cx="8902826" cy="504004"/>
          </a:xfrm>
        </p:spPr>
        <p:txBody>
          <a:bodyPr>
            <a:noAutofit/>
          </a:bodyPr>
          <a:lstStyle/>
          <a:p>
            <a:r>
              <a:rPr lang="es-MX" sz="3200" b="1" dirty="0" smtClean="0"/>
              <a:t>Condiciones meteorológicas esperadas para Sonora</a:t>
            </a:r>
            <a:endParaRPr lang="es-MX" sz="3200" b="1" dirty="0"/>
          </a:p>
        </p:txBody>
      </p:sp>
      <p:sp>
        <p:nvSpPr>
          <p:cNvPr id="14" name="CuadroTexto 13"/>
          <p:cNvSpPr txBox="1"/>
          <p:nvPr/>
        </p:nvSpPr>
        <p:spPr>
          <a:xfrm>
            <a:off x="1367327" y="883413"/>
            <a:ext cx="9931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Tabla 1. Temperatura máxima (</a:t>
            </a:r>
            <a:r>
              <a:rPr lang="es-MX" sz="1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Tmax</a:t>
            </a:r>
            <a:r>
              <a:rPr lang="es-MX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y temperatura mínima (</a:t>
            </a:r>
            <a:r>
              <a:rPr lang="es-MX" sz="1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Tmin</a:t>
            </a:r>
            <a:r>
              <a:rPr lang="es-MX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esperadas para las principales regiones agrícolas de Sonora durante los próximos días.</a:t>
            </a: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48259994"/>
              </p:ext>
            </p:extLst>
          </p:nvPr>
        </p:nvGraphicFramePr>
        <p:xfrm>
          <a:off x="1367327" y="1496803"/>
          <a:ext cx="9931628" cy="48666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15340"/>
                <a:gridCol w="1114288"/>
                <a:gridCol w="1007079"/>
                <a:gridCol w="1082997"/>
                <a:gridCol w="981467"/>
                <a:gridCol w="1066074"/>
                <a:gridCol w="1082997"/>
                <a:gridCol w="1066074"/>
                <a:gridCol w="1015312"/>
              </a:tblGrid>
              <a:tr h="344406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dirty="0" smtClean="0">
                          <a:effectLst/>
                          <a:latin typeface="+mn-lt"/>
                          <a:ea typeface="+mn-ea"/>
                        </a:rPr>
                        <a:t>REGIÓN</a:t>
                      </a:r>
                      <a:endParaRPr lang="es-MX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 dirty="0" smtClean="0">
                          <a:effectLst/>
                          <a:latin typeface="+mn-lt"/>
                          <a:ea typeface="+mn-ea"/>
                        </a:rPr>
                        <a:t>Jueves</a:t>
                      </a:r>
                      <a:endParaRPr lang="es-MX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 dirty="0" smtClean="0">
                          <a:effectLst/>
                          <a:latin typeface="+mn-lt"/>
                          <a:ea typeface="+mn-ea"/>
                        </a:rPr>
                        <a:t>Viernes</a:t>
                      </a:r>
                      <a:endParaRPr lang="es-MX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 dirty="0" smtClean="0">
                          <a:effectLst/>
                          <a:latin typeface="+mn-lt"/>
                          <a:ea typeface="+mn-ea"/>
                        </a:rPr>
                        <a:t>Sábado</a:t>
                      </a:r>
                      <a:endParaRPr lang="es-MX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 dirty="0" smtClean="0">
                          <a:effectLst/>
                          <a:latin typeface="+mn-lt"/>
                          <a:ea typeface="+mn-ea"/>
                        </a:rPr>
                        <a:t>Domingo</a:t>
                      </a:r>
                      <a:endParaRPr lang="es-MX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384661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b="1" dirty="0" err="1" smtClean="0">
                          <a:effectLst/>
                        </a:rPr>
                        <a:t>Tmax</a:t>
                      </a:r>
                      <a:r>
                        <a:rPr lang="es-MX" sz="1400" b="1" dirty="0" smtClean="0">
                          <a:effectLst/>
                        </a:rPr>
                        <a:t> </a:t>
                      </a:r>
                      <a:r>
                        <a:rPr lang="es-MX" sz="1400" b="1" dirty="0">
                          <a:effectLst/>
                        </a:rPr>
                        <a:t>(°C)</a:t>
                      </a:r>
                      <a:endParaRPr lang="es-MX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b="1" dirty="0" err="1" smtClean="0">
                          <a:effectLst/>
                        </a:rPr>
                        <a:t>Tmin</a:t>
                      </a:r>
                      <a:r>
                        <a:rPr lang="es-MX" sz="1400" b="1" dirty="0" smtClean="0">
                          <a:effectLst/>
                        </a:rPr>
                        <a:t> </a:t>
                      </a:r>
                      <a:r>
                        <a:rPr lang="es-MX" sz="1400" b="1" dirty="0">
                          <a:effectLst/>
                        </a:rPr>
                        <a:t>(°C)</a:t>
                      </a:r>
                      <a:endParaRPr lang="es-MX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b="1" dirty="0" err="1" smtClean="0">
                          <a:effectLst/>
                        </a:rPr>
                        <a:t>Tmax</a:t>
                      </a:r>
                      <a:r>
                        <a:rPr lang="es-MX" sz="1400" b="1" dirty="0" smtClean="0">
                          <a:effectLst/>
                        </a:rPr>
                        <a:t> </a:t>
                      </a:r>
                      <a:r>
                        <a:rPr lang="es-MX" sz="1400" b="1" dirty="0">
                          <a:effectLst/>
                        </a:rPr>
                        <a:t>(°C)</a:t>
                      </a:r>
                      <a:endParaRPr lang="es-MX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b="1" dirty="0" err="1" smtClean="0">
                          <a:effectLst/>
                        </a:rPr>
                        <a:t>Tmin</a:t>
                      </a:r>
                      <a:r>
                        <a:rPr lang="es-MX" sz="1400" b="1" dirty="0" smtClean="0">
                          <a:effectLst/>
                        </a:rPr>
                        <a:t> </a:t>
                      </a:r>
                      <a:r>
                        <a:rPr lang="es-MX" sz="1400" b="1" dirty="0">
                          <a:effectLst/>
                        </a:rPr>
                        <a:t>(°C)</a:t>
                      </a:r>
                      <a:endParaRPr lang="es-MX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b="1" dirty="0" err="1" smtClean="0">
                          <a:effectLst/>
                        </a:rPr>
                        <a:t>Tmax</a:t>
                      </a:r>
                      <a:r>
                        <a:rPr lang="es-MX" sz="1400" b="1" dirty="0" smtClean="0">
                          <a:effectLst/>
                        </a:rPr>
                        <a:t> </a:t>
                      </a:r>
                      <a:r>
                        <a:rPr lang="es-MX" sz="1400" b="1" dirty="0">
                          <a:effectLst/>
                        </a:rPr>
                        <a:t>(°C)</a:t>
                      </a:r>
                      <a:endParaRPr lang="es-MX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b="1" dirty="0" err="1" smtClean="0">
                          <a:effectLst/>
                        </a:rPr>
                        <a:t>Tmin</a:t>
                      </a:r>
                      <a:r>
                        <a:rPr lang="es-MX" sz="1400" b="1" dirty="0" smtClean="0">
                          <a:effectLst/>
                        </a:rPr>
                        <a:t> </a:t>
                      </a:r>
                      <a:r>
                        <a:rPr lang="es-MX" sz="1400" b="1" dirty="0">
                          <a:effectLst/>
                        </a:rPr>
                        <a:t>(°C)</a:t>
                      </a:r>
                      <a:endParaRPr lang="es-MX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b="1" dirty="0" err="1" smtClean="0">
                          <a:effectLst/>
                        </a:rPr>
                        <a:t>Tmax</a:t>
                      </a:r>
                      <a:r>
                        <a:rPr lang="es-MX" sz="1400" b="1" dirty="0" smtClean="0">
                          <a:effectLst/>
                        </a:rPr>
                        <a:t> </a:t>
                      </a:r>
                      <a:r>
                        <a:rPr lang="es-MX" sz="1400" b="1" dirty="0">
                          <a:effectLst/>
                        </a:rPr>
                        <a:t>(°C)</a:t>
                      </a:r>
                      <a:endParaRPr lang="es-MX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b="1" dirty="0" err="1" smtClean="0">
                          <a:effectLst/>
                        </a:rPr>
                        <a:t>Tmin</a:t>
                      </a:r>
                      <a:r>
                        <a:rPr lang="es-MX" sz="1400" b="1" dirty="0" smtClean="0">
                          <a:effectLst/>
                        </a:rPr>
                        <a:t> </a:t>
                      </a:r>
                      <a:r>
                        <a:rPr lang="es-MX" sz="1400" b="1" dirty="0">
                          <a:effectLst/>
                        </a:rPr>
                        <a:t>(°C)</a:t>
                      </a:r>
                      <a:endParaRPr lang="es-MX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</a:tr>
              <a:tr h="37902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MX" sz="14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Caborca</a:t>
                      </a:r>
                      <a:endParaRPr lang="es-MX" sz="14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27 a 31</a:t>
                      </a:r>
                      <a:endParaRPr lang="es-MX" sz="14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6 a</a:t>
                      </a:r>
                      <a:r>
                        <a:rPr lang="es-MX" sz="1400" baseline="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 10</a:t>
                      </a:r>
                      <a:endParaRPr lang="es-MX" sz="14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27 a 31</a:t>
                      </a:r>
                      <a:endParaRPr lang="es-MX" sz="14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6 a</a:t>
                      </a:r>
                      <a:r>
                        <a:rPr lang="es-MX" sz="1400" baseline="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 10</a:t>
                      </a:r>
                      <a:endParaRPr lang="es-MX" sz="1400" dirty="0" smtClean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26 a 30</a:t>
                      </a:r>
                      <a:endParaRPr lang="es-MX" sz="14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6 a</a:t>
                      </a:r>
                      <a:r>
                        <a:rPr lang="es-MX" sz="1400" baseline="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 10</a:t>
                      </a:r>
                      <a:endParaRPr lang="es-MX" sz="1400" dirty="0" smtClean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26 a</a:t>
                      </a:r>
                      <a:r>
                        <a:rPr lang="es-MX" sz="1400" baseline="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30</a:t>
                      </a:r>
                      <a:endParaRPr lang="es-MX" sz="1400" dirty="0"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</a:t>
                      </a:r>
                      <a:r>
                        <a:rPr lang="es-MX" sz="1400" baseline="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a 11</a:t>
                      </a:r>
                      <a:endParaRPr lang="es-MX" sz="1400" dirty="0"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4450" marR="44450" marT="0" marB="0" anchor="ctr"/>
                </a:tc>
              </a:tr>
              <a:tr h="48334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MX" sz="14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Comunidades</a:t>
                      </a:r>
                      <a:r>
                        <a:rPr lang="es-MX" sz="1400" baseline="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 Yaquis</a:t>
                      </a:r>
                      <a:endParaRPr lang="es-MX" sz="14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30</a:t>
                      </a:r>
                      <a:r>
                        <a:rPr lang="es-MX" sz="1400" baseline="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 a 34</a:t>
                      </a:r>
                      <a:endParaRPr lang="es-MX" sz="14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7 a 11</a:t>
                      </a:r>
                      <a:endParaRPr lang="es-MX" sz="14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30 a 34</a:t>
                      </a:r>
                      <a:endParaRPr lang="es-MX" sz="14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7 a 11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30 a 34</a:t>
                      </a:r>
                      <a:endParaRPr lang="es-MX" sz="14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7 a 11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 a 34</a:t>
                      </a:r>
                      <a:endParaRPr lang="es-MX" sz="1400" dirty="0"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7 a 11</a:t>
                      </a:r>
                    </a:p>
                  </a:txBody>
                  <a:tcPr marL="44450" marR="44450" marT="0" marB="0" anchor="ctr"/>
                </a:tc>
              </a:tr>
              <a:tr h="33546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MX" sz="14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Fuerte</a:t>
                      </a:r>
                      <a:r>
                        <a:rPr lang="es-MX" sz="1400" baseline="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 Mayo</a:t>
                      </a:r>
                      <a:endParaRPr lang="es-MX" sz="14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30 a 34</a:t>
                      </a:r>
                      <a:endParaRPr lang="es-MX" sz="14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8 a 12</a:t>
                      </a:r>
                      <a:endParaRPr lang="es-MX" sz="14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30 a 34</a:t>
                      </a:r>
                      <a:endParaRPr lang="es-MX" sz="14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8</a:t>
                      </a:r>
                      <a:r>
                        <a:rPr lang="es-MX" sz="1400" baseline="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 a 12</a:t>
                      </a:r>
                      <a:endParaRPr lang="es-MX" sz="14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28 a 32</a:t>
                      </a:r>
                      <a:endParaRPr lang="es-MX" sz="14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latin typeface="+mn-lt"/>
                        </a:rPr>
                        <a:t>8</a:t>
                      </a:r>
                      <a:r>
                        <a:rPr lang="es-MX" sz="1400" baseline="0" dirty="0" smtClean="0">
                          <a:latin typeface="+mn-lt"/>
                        </a:rPr>
                        <a:t> a 12</a:t>
                      </a:r>
                      <a:endParaRPr lang="es-MX" sz="1400" dirty="0">
                        <a:latin typeface="+mn-lt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28 a 32</a:t>
                      </a:r>
                      <a:endParaRPr lang="es-MX" sz="1400" dirty="0"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</a:t>
                      </a:r>
                      <a:r>
                        <a:rPr lang="es-MX" sz="1400" baseline="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a 10</a:t>
                      </a:r>
                      <a:endParaRPr lang="es-MX" sz="1400" dirty="0"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4450" marR="44450" marT="0" marB="0" anchor="ctr"/>
                </a:tc>
              </a:tr>
              <a:tr h="48334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MX" sz="14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Guaymas-Empalme</a:t>
                      </a:r>
                      <a:endParaRPr lang="es-MX" sz="14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30 a 34</a:t>
                      </a:r>
                      <a:endParaRPr lang="es-MX" sz="14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8 a 12</a:t>
                      </a:r>
                      <a:endParaRPr lang="es-MX" sz="14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30 a 34</a:t>
                      </a:r>
                      <a:endParaRPr lang="es-MX" sz="14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8</a:t>
                      </a:r>
                      <a:r>
                        <a:rPr lang="es-MX" sz="1400" baseline="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 a 12</a:t>
                      </a:r>
                      <a:endParaRPr lang="es-MX" sz="14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30 a 34</a:t>
                      </a:r>
                      <a:endParaRPr lang="es-MX" sz="14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latin typeface="+mn-lt"/>
                        </a:rPr>
                        <a:t>8</a:t>
                      </a:r>
                      <a:r>
                        <a:rPr lang="es-MX" sz="1400" baseline="0" dirty="0" smtClean="0">
                          <a:latin typeface="+mn-lt"/>
                        </a:rPr>
                        <a:t> a 12</a:t>
                      </a:r>
                      <a:endParaRPr lang="es-MX" sz="1400" dirty="0">
                        <a:latin typeface="+mn-lt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29 a 33</a:t>
                      </a:r>
                      <a:endParaRPr lang="es-MX" sz="1400" dirty="0"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</a:t>
                      </a:r>
                      <a:r>
                        <a:rPr lang="es-MX" sz="1400" baseline="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a 11</a:t>
                      </a:r>
                      <a:endParaRPr lang="es-MX" sz="1400" dirty="0"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4450" marR="44450" marT="0" marB="0" anchor="ctr"/>
                </a:tc>
              </a:tr>
              <a:tr h="33546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MX" sz="14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Hermosillo</a:t>
                      </a:r>
                      <a:endParaRPr lang="es-MX" sz="14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30 a 34</a:t>
                      </a:r>
                      <a:endParaRPr lang="es-MX" sz="14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6</a:t>
                      </a:r>
                      <a:r>
                        <a:rPr lang="es-MX" sz="1400" baseline="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 a 10</a:t>
                      </a:r>
                      <a:endParaRPr lang="es-MX" sz="14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30 a 34</a:t>
                      </a:r>
                      <a:endParaRPr lang="es-MX" sz="14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6</a:t>
                      </a:r>
                      <a:r>
                        <a:rPr lang="es-MX" sz="1400" baseline="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 a 10</a:t>
                      </a:r>
                      <a:endParaRPr lang="es-MX" sz="14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29 a 33</a:t>
                      </a:r>
                      <a:endParaRPr lang="es-MX" sz="14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latin typeface="+mn-lt"/>
                        </a:rPr>
                        <a:t>6</a:t>
                      </a:r>
                      <a:r>
                        <a:rPr lang="es-MX" sz="1400" baseline="0" dirty="0" smtClean="0">
                          <a:latin typeface="+mn-lt"/>
                        </a:rPr>
                        <a:t> a 10</a:t>
                      </a:r>
                      <a:endParaRPr lang="es-MX" sz="1400" dirty="0">
                        <a:latin typeface="+mn-lt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29 a 33</a:t>
                      </a:r>
                      <a:endParaRPr lang="es-MX" sz="1400" dirty="0"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  <a:r>
                        <a:rPr lang="es-MX" sz="1400" baseline="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a 8</a:t>
                      </a:r>
                      <a:endParaRPr lang="es-MX" sz="1400" dirty="0"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4450" marR="44450" marT="0" marB="0" anchor="ctr"/>
                </a:tc>
              </a:tr>
              <a:tr h="33546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MX" sz="1400" dirty="0" err="1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Pesqueira</a:t>
                      </a:r>
                      <a:endParaRPr lang="es-MX" sz="14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29 a 33</a:t>
                      </a:r>
                      <a:endParaRPr lang="es-MX" sz="14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6</a:t>
                      </a:r>
                      <a:r>
                        <a:rPr lang="es-MX" sz="1400" baseline="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 a 10</a:t>
                      </a:r>
                      <a:endParaRPr lang="es-MX" sz="14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29 a 33</a:t>
                      </a:r>
                      <a:endParaRPr lang="es-MX" sz="14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6</a:t>
                      </a:r>
                      <a:r>
                        <a:rPr lang="es-MX" sz="1400" baseline="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 a 10</a:t>
                      </a:r>
                      <a:endParaRPr lang="es-MX" sz="14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30</a:t>
                      </a:r>
                      <a:r>
                        <a:rPr lang="es-MX" sz="1400" baseline="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s-MX" sz="14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a 34</a:t>
                      </a:r>
                      <a:endParaRPr lang="es-MX" sz="14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latin typeface="+mn-lt"/>
                        </a:rPr>
                        <a:t>6</a:t>
                      </a:r>
                      <a:r>
                        <a:rPr lang="es-MX" sz="1400" baseline="0" dirty="0" smtClean="0">
                          <a:latin typeface="+mn-lt"/>
                        </a:rPr>
                        <a:t> a 10</a:t>
                      </a:r>
                      <a:endParaRPr lang="es-MX" sz="1400" dirty="0">
                        <a:latin typeface="+mn-lt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28 a 32</a:t>
                      </a:r>
                      <a:endParaRPr lang="es-MX" sz="1400" dirty="0"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  <a:r>
                        <a:rPr lang="es-MX" sz="1400" baseline="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a 9</a:t>
                      </a:r>
                      <a:endParaRPr lang="es-MX" sz="1400" dirty="0"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4450" marR="44450" marT="0" marB="0" anchor="ctr"/>
                </a:tc>
              </a:tr>
              <a:tr h="48334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MX" sz="14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San</a:t>
                      </a:r>
                      <a:r>
                        <a:rPr lang="es-MX" sz="1400" baseline="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 Luis Río Colorado</a:t>
                      </a:r>
                      <a:endParaRPr lang="es-MX" sz="14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27</a:t>
                      </a:r>
                      <a:r>
                        <a:rPr lang="es-MX" sz="1400" baseline="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 a 31</a:t>
                      </a:r>
                      <a:endParaRPr lang="es-MX" sz="1400" dirty="0" smtClean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5</a:t>
                      </a:r>
                      <a:r>
                        <a:rPr lang="es-MX" sz="1400" baseline="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 a 9</a:t>
                      </a:r>
                      <a:endParaRPr lang="es-MX" sz="14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27 a 31</a:t>
                      </a:r>
                      <a:endParaRPr lang="es-MX" sz="14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5</a:t>
                      </a:r>
                      <a:r>
                        <a:rPr lang="es-MX" sz="1400" baseline="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 a 9</a:t>
                      </a:r>
                      <a:endParaRPr lang="es-MX" sz="14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27 a 31</a:t>
                      </a:r>
                      <a:endParaRPr lang="es-MX" sz="14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latin typeface="+mn-lt"/>
                        </a:rPr>
                        <a:t>5</a:t>
                      </a:r>
                      <a:r>
                        <a:rPr lang="es-MX" sz="1400" baseline="0" dirty="0" smtClean="0">
                          <a:latin typeface="+mn-lt"/>
                        </a:rPr>
                        <a:t> a 9</a:t>
                      </a:r>
                      <a:endParaRPr lang="es-MX" sz="1400" dirty="0">
                        <a:latin typeface="+mn-lt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26 a 30</a:t>
                      </a:r>
                      <a:endParaRPr lang="es-MX" sz="1400" dirty="0"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  <a:r>
                        <a:rPr lang="es-MX" sz="1400" baseline="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a 9</a:t>
                      </a:r>
                      <a:endParaRPr lang="es-MX" sz="1400" dirty="0"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4450" marR="44450" marT="0" marB="0" anchor="ctr"/>
                </a:tc>
              </a:tr>
              <a:tr h="33546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MX" sz="1400" dirty="0" err="1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Sonoyta</a:t>
                      </a:r>
                      <a:endParaRPr lang="es-MX" sz="14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25</a:t>
                      </a:r>
                      <a:r>
                        <a:rPr lang="es-MX" sz="1400" baseline="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 a 29</a:t>
                      </a:r>
                      <a:endParaRPr lang="es-MX" sz="14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2</a:t>
                      </a:r>
                      <a:r>
                        <a:rPr lang="es-MX" sz="1400" baseline="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 a 6</a:t>
                      </a:r>
                      <a:endParaRPr lang="es-MX" sz="14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26 a 30</a:t>
                      </a:r>
                      <a:endParaRPr lang="es-MX" sz="14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2</a:t>
                      </a:r>
                      <a:r>
                        <a:rPr lang="es-MX" sz="1400" baseline="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 a 6</a:t>
                      </a:r>
                      <a:endParaRPr lang="es-MX" sz="14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25 a 29</a:t>
                      </a:r>
                      <a:endParaRPr lang="es-MX" sz="14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latin typeface="+mn-lt"/>
                        </a:rPr>
                        <a:t>2</a:t>
                      </a:r>
                      <a:r>
                        <a:rPr lang="es-MX" sz="1400" baseline="0" dirty="0" smtClean="0">
                          <a:latin typeface="+mn-lt"/>
                        </a:rPr>
                        <a:t> a 6</a:t>
                      </a:r>
                      <a:endParaRPr lang="es-MX" sz="1400" dirty="0">
                        <a:latin typeface="+mn-lt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25 a</a:t>
                      </a:r>
                      <a:r>
                        <a:rPr lang="es-MX" sz="1400" baseline="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s-MX" sz="140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29</a:t>
                      </a:r>
                      <a:endParaRPr lang="es-MX" sz="1400" dirty="0"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r>
                        <a:rPr lang="es-MX" sz="1400" baseline="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a 6</a:t>
                      </a:r>
                      <a:endParaRPr lang="es-MX" sz="1400" dirty="0"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4450" marR="44450" marT="0" marB="0" anchor="ctr"/>
                </a:tc>
              </a:tr>
              <a:tr h="48334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MX" sz="14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Valle</a:t>
                      </a:r>
                      <a:r>
                        <a:rPr lang="es-MX" sz="1400" baseline="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 del Mayo</a:t>
                      </a:r>
                      <a:endParaRPr lang="es-MX" sz="14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29 a 33</a:t>
                      </a:r>
                      <a:endParaRPr lang="es-MX" sz="14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baseline="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7 a 11</a:t>
                      </a:r>
                      <a:endParaRPr lang="es-MX" sz="14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baseline="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29 a 33</a:t>
                      </a:r>
                      <a:endParaRPr lang="es-MX" sz="14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7</a:t>
                      </a:r>
                      <a:r>
                        <a:rPr lang="es-MX" sz="1400" baseline="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 a 11</a:t>
                      </a:r>
                      <a:endParaRPr lang="es-MX" sz="14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29 a 33</a:t>
                      </a:r>
                      <a:endParaRPr lang="es-MX" sz="14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latin typeface="+mn-lt"/>
                        </a:rPr>
                        <a:t>7</a:t>
                      </a:r>
                      <a:r>
                        <a:rPr lang="es-MX" sz="1400" baseline="0" dirty="0" smtClean="0">
                          <a:latin typeface="+mn-lt"/>
                        </a:rPr>
                        <a:t> a 11</a:t>
                      </a:r>
                      <a:endParaRPr lang="es-MX" sz="1400" dirty="0">
                        <a:latin typeface="+mn-lt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29 a 33</a:t>
                      </a:r>
                      <a:endParaRPr lang="es-MX" sz="1400" dirty="0"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  <a:r>
                        <a:rPr lang="es-MX" sz="1400" baseline="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a 9</a:t>
                      </a:r>
                      <a:endParaRPr lang="es-MX" sz="1400" dirty="0"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4450" marR="44450" marT="0" marB="0" anchor="ctr"/>
                </a:tc>
              </a:tr>
              <a:tr h="48334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MX" sz="14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Valle</a:t>
                      </a:r>
                      <a:r>
                        <a:rPr lang="es-MX" sz="1400" baseline="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 del Yaqui</a:t>
                      </a:r>
                      <a:endParaRPr lang="es-MX" sz="14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29 a 33</a:t>
                      </a:r>
                      <a:endParaRPr lang="es-MX" sz="14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8</a:t>
                      </a:r>
                      <a:r>
                        <a:rPr lang="es-MX" sz="1400" baseline="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 a 12</a:t>
                      </a:r>
                      <a:endParaRPr lang="es-MX" sz="14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baseline="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29 a 33</a:t>
                      </a:r>
                      <a:endParaRPr lang="es-MX" sz="14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8</a:t>
                      </a:r>
                      <a:r>
                        <a:rPr lang="es-MX" sz="1400" baseline="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 a 12</a:t>
                      </a:r>
                      <a:endParaRPr lang="es-MX" sz="14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baseline="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29 a 33</a:t>
                      </a:r>
                      <a:endParaRPr lang="es-MX" sz="1400" dirty="0" smtClean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latin typeface="+mn-lt"/>
                        </a:rPr>
                        <a:t>8</a:t>
                      </a:r>
                      <a:r>
                        <a:rPr lang="es-MX" sz="1400" baseline="0" dirty="0" smtClean="0">
                          <a:latin typeface="+mn-lt"/>
                        </a:rPr>
                        <a:t> a 12</a:t>
                      </a:r>
                      <a:endParaRPr lang="es-MX" sz="1400" dirty="0">
                        <a:latin typeface="+mn-lt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29 a 33</a:t>
                      </a:r>
                      <a:endParaRPr lang="es-MX" sz="1400" dirty="0"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</a:t>
                      </a:r>
                      <a:r>
                        <a:rPr lang="es-MX" sz="1400" baseline="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a 10</a:t>
                      </a:r>
                      <a:endParaRPr lang="es-MX" sz="1400" dirty="0"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  <p:pic>
        <p:nvPicPr>
          <p:cNvPr id="2050" name="Picture 2" descr="http://freeiconbox.com/icon/256/2509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3551" y="693538"/>
            <a:ext cx="1076681" cy="1076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n 9" descr="C:\Users\Alex\Desktop\sweb_remas\logo_remas\logo_remas5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35164" y="301289"/>
            <a:ext cx="958215" cy="3879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24 Imagen" descr="CESAVE logo 10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477864" y="218739"/>
            <a:ext cx="504190" cy="560705"/>
          </a:xfrm>
          <a:prstGeom prst="rect">
            <a:avLst/>
          </a:prstGeom>
        </p:spPr>
      </p:pic>
      <p:pic>
        <p:nvPicPr>
          <p:cNvPr id="13" name="Imagen 12" descr="K:\work_siafeson\Logos\Sin título-2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46824" y="178099"/>
            <a:ext cx="587375" cy="592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603026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315001959"/>
              </p:ext>
            </p:extLst>
          </p:nvPr>
        </p:nvGraphicFramePr>
        <p:xfrm>
          <a:off x="2244678" y="1987593"/>
          <a:ext cx="5185852" cy="3697676"/>
        </p:xfrm>
        <a:graphic>
          <a:graphicData uri="http://schemas.openxmlformats.org/drawingml/2006/table">
            <a:tbl>
              <a:tblPr firstRow="1" firstCol="1" bandRow="1">
                <a:tableStyleId>{85BE263C-DBD7-4A20-BB59-AAB30ACAA65A}</a:tableStyleId>
              </a:tblPr>
              <a:tblGrid>
                <a:gridCol w="1846607"/>
                <a:gridCol w="938912"/>
                <a:gridCol w="896794"/>
                <a:gridCol w="683741"/>
                <a:gridCol w="819798"/>
              </a:tblGrid>
              <a:tr h="4916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dirty="0"/>
                        <a:t> </a:t>
                      </a:r>
                    </a:p>
                  </a:txBody>
                  <a:tcPr marL="44450" marR="44450" marT="0" marB="0" anchor="ctr"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dirty="0">
                          <a:effectLst/>
                        </a:rPr>
                        <a:t>Velocidad máxima de vientos (km/h)</a:t>
                      </a:r>
                      <a:endParaRPr lang="es-MX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MX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</a:tr>
              <a:tr h="3819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dirty="0" smtClean="0">
                          <a:effectLst/>
                          <a:latin typeface="+mn-lt"/>
                          <a:ea typeface="+mn-ea"/>
                        </a:rPr>
                        <a:t>REGIÓN</a:t>
                      </a:r>
                      <a:endParaRPr lang="es-MX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b="1" dirty="0" smtClean="0">
                          <a:effectLst/>
                          <a:latin typeface="+mn-lt"/>
                          <a:ea typeface="+mn-ea"/>
                        </a:rPr>
                        <a:t>Jueves</a:t>
                      </a:r>
                      <a:endParaRPr lang="es-MX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b="1" dirty="0" smtClean="0">
                          <a:effectLst/>
                          <a:latin typeface="+mn-lt"/>
                          <a:ea typeface="+mn-ea"/>
                        </a:rPr>
                        <a:t>Viernes</a:t>
                      </a:r>
                      <a:endParaRPr lang="es-MX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b="1" dirty="0" smtClean="0">
                          <a:effectLst/>
                          <a:latin typeface="+mn-lt"/>
                          <a:ea typeface="+mn-ea"/>
                        </a:rPr>
                        <a:t>Sábado</a:t>
                      </a:r>
                      <a:endParaRPr lang="es-MX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b="1" dirty="0" smtClean="0">
                          <a:effectLst/>
                          <a:latin typeface="+mn-lt"/>
                          <a:ea typeface="+mn-ea"/>
                        </a:rPr>
                        <a:t>Domingo</a:t>
                      </a:r>
                      <a:endParaRPr lang="es-MX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</a:tr>
              <a:tr h="337455"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Caborca</a:t>
                      </a:r>
                      <a:endParaRPr lang="es-MX" sz="1400" dirty="0"/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b="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22</a:t>
                      </a:r>
                      <a:endParaRPr lang="es-MX" sz="1400" b="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b="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22</a:t>
                      </a:r>
                      <a:endParaRPr lang="es-MX" sz="1400" b="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b="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22</a:t>
                      </a:r>
                      <a:endParaRPr lang="es-MX" sz="1400" b="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</a:t>
                      </a:r>
                      <a:endParaRPr lang="es-MX" sz="1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4450" marR="44450" marT="0" marB="0" anchor="ctr"/>
                </a:tc>
              </a:tr>
              <a:tr h="272141"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Comunidades</a:t>
                      </a:r>
                      <a:r>
                        <a:rPr lang="es-MX" sz="1400" baseline="0" dirty="0" smtClean="0"/>
                        <a:t> Yaquis</a:t>
                      </a:r>
                      <a:endParaRPr lang="es-MX" sz="1400" dirty="0" smtClean="0"/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b="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</a:t>
                      </a:r>
                      <a:endParaRPr lang="es-MX" sz="1400" b="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b="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22</a:t>
                      </a:r>
                      <a:endParaRPr lang="es-MX" sz="1400" b="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b="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22</a:t>
                      </a:r>
                      <a:endParaRPr lang="es-MX" sz="1400" b="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</a:t>
                      </a:r>
                      <a:endParaRPr lang="es-MX" sz="1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4450" marR="44450" marT="0" marB="0" anchor="ctr"/>
                </a:tc>
              </a:tr>
              <a:tr h="272141"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Fuerte</a:t>
                      </a:r>
                      <a:r>
                        <a:rPr lang="es-MX" sz="1400" baseline="0" dirty="0" smtClean="0"/>
                        <a:t> Mayo</a:t>
                      </a:r>
                      <a:endParaRPr lang="es-MX" sz="1400" dirty="0"/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b="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</a:t>
                      </a:r>
                      <a:endParaRPr lang="es-MX" sz="1400" b="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b="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</a:t>
                      </a:r>
                      <a:endParaRPr lang="es-MX" sz="1400" b="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b="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22</a:t>
                      </a:r>
                      <a:endParaRPr lang="es-MX" sz="1400" b="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</a:t>
                      </a:r>
                      <a:endParaRPr lang="es-MX" sz="1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4450" marR="44450" marT="0" marB="0" anchor="ctr"/>
                </a:tc>
              </a:tr>
              <a:tr h="309521"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Guaymas-Empalme</a:t>
                      </a:r>
                      <a:endParaRPr lang="es-MX" sz="1400" dirty="0"/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b="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22</a:t>
                      </a:r>
                      <a:endParaRPr lang="es-MX" sz="1400" b="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b="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22</a:t>
                      </a:r>
                      <a:endParaRPr lang="es-MX" sz="1400" b="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b="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22</a:t>
                      </a:r>
                      <a:endParaRPr lang="es-MX" sz="1400" b="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</a:t>
                      </a:r>
                      <a:endParaRPr lang="es-MX" sz="1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4450" marR="44450" marT="0" marB="0" anchor="ctr"/>
                </a:tc>
              </a:tr>
              <a:tr h="272141"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Hermosillo</a:t>
                      </a:r>
                      <a:endParaRPr lang="es-MX" sz="1400" dirty="0"/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b="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</a:t>
                      </a:r>
                      <a:endParaRPr lang="es-MX" sz="1400" b="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b="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</a:t>
                      </a:r>
                      <a:endParaRPr lang="es-MX" sz="1400" b="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b="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</a:t>
                      </a:r>
                      <a:endParaRPr lang="es-MX" sz="1400" b="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37</a:t>
                      </a:r>
                      <a:endParaRPr lang="es-MX" sz="1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4450" marR="44450" marT="0" marB="0" anchor="ctr"/>
                </a:tc>
              </a:tr>
              <a:tr h="272141">
                <a:tc>
                  <a:txBody>
                    <a:bodyPr/>
                    <a:lstStyle/>
                    <a:p>
                      <a:r>
                        <a:rPr lang="es-MX" sz="1400" dirty="0" err="1" smtClean="0"/>
                        <a:t>Pesqueira</a:t>
                      </a:r>
                      <a:endParaRPr lang="es-MX" sz="1400" dirty="0"/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b="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22</a:t>
                      </a:r>
                      <a:endParaRPr lang="es-MX" sz="1400" b="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b="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22</a:t>
                      </a:r>
                      <a:endParaRPr lang="es-MX" sz="1400" b="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b="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22</a:t>
                      </a:r>
                      <a:endParaRPr lang="es-MX" sz="1400" b="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22</a:t>
                      </a:r>
                      <a:endParaRPr lang="es-MX" sz="1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4450" marR="44450" marT="0" marB="0" anchor="ctr"/>
                </a:tc>
              </a:tr>
              <a:tr h="272141"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San</a:t>
                      </a:r>
                      <a:r>
                        <a:rPr lang="es-MX" sz="1400" baseline="0" dirty="0" smtClean="0"/>
                        <a:t> Luis Río Colorado</a:t>
                      </a:r>
                      <a:endParaRPr lang="es-MX" sz="1400" dirty="0"/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b="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22</a:t>
                      </a:r>
                      <a:endParaRPr lang="es-MX" sz="1400" b="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b="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22</a:t>
                      </a:r>
                      <a:endParaRPr lang="es-MX" sz="1400" b="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b="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22</a:t>
                      </a:r>
                      <a:endParaRPr lang="es-MX" sz="1400" b="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37</a:t>
                      </a:r>
                      <a:endParaRPr lang="es-MX" sz="1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4450" marR="44450" marT="0" marB="0" anchor="ctr"/>
                </a:tc>
              </a:tr>
              <a:tr h="272141">
                <a:tc>
                  <a:txBody>
                    <a:bodyPr/>
                    <a:lstStyle/>
                    <a:p>
                      <a:r>
                        <a:rPr lang="es-MX" sz="1400" dirty="0" err="1" smtClean="0"/>
                        <a:t>Sonoyta</a:t>
                      </a:r>
                      <a:endParaRPr lang="es-MX" sz="1400" dirty="0"/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b="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15</a:t>
                      </a:r>
                      <a:endParaRPr lang="es-MX" sz="1400" b="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b="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15</a:t>
                      </a:r>
                      <a:endParaRPr lang="es-MX" sz="1400" b="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b="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15</a:t>
                      </a:r>
                      <a:endParaRPr lang="es-MX" sz="1400" b="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22</a:t>
                      </a:r>
                      <a:endParaRPr lang="es-MX" sz="1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4450" marR="44450" marT="0" marB="0" anchor="ctr"/>
                </a:tc>
              </a:tr>
              <a:tr h="272141"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Valle</a:t>
                      </a:r>
                      <a:r>
                        <a:rPr lang="es-MX" sz="1400" baseline="0" dirty="0" smtClean="0"/>
                        <a:t> del Mayo</a:t>
                      </a:r>
                      <a:endParaRPr lang="es-MX" sz="1400" dirty="0"/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b="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37</a:t>
                      </a:r>
                      <a:endParaRPr lang="es-MX" sz="1400" b="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b="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</a:t>
                      </a:r>
                      <a:endParaRPr lang="es-MX" sz="1400" b="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b="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</a:t>
                      </a:r>
                      <a:endParaRPr lang="es-MX" sz="1400" b="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</a:t>
                      </a:r>
                      <a:endParaRPr lang="es-MX" sz="1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4450" marR="44450" marT="0" marB="0" anchor="ctr"/>
                </a:tc>
              </a:tr>
              <a:tr h="272141"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Valle</a:t>
                      </a:r>
                      <a:r>
                        <a:rPr lang="es-MX" sz="1400" baseline="0" dirty="0" smtClean="0"/>
                        <a:t> del Yaqui</a:t>
                      </a:r>
                      <a:endParaRPr lang="es-MX" sz="1400" dirty="0"/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b="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37</a:t>
                      </a:r>
                      <a:endParaRPr lang="es-MX" sz="1400" b="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b="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</a:t>
                      </a:r>
                      <a:endParaRPr lang="es-MX" sz="1400" b="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400" b="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</a:t>
                      </a:r>
                      <a:endParaRPr lang="es-MX" sz="1400" b="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</a:t>
                      </a:r>
                      <a:endParaRPr lang="es-MX" sz="1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545029" y="1087332"/>
            <a:ext cx="668850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altLang="es-MX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Tabla </a:t>
            </a:r>
            <a:r>
              <a:rPr lang="es-MX" altLang="es-MX" sz="1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s-MX" altLang="es-MX" sz="14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kumimoji="0" lang="es-MX" altLang="es-MX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Velocidad máxima de vientos esperados durante</a:t>
            </a:r>
            <a:r>
              <a:rPr kumimoji="0" lang="es-MX" altLang="es-MX" sz="1400" b="1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los próximos días en las principales regiones agrícolas de Sonora</a:t>
            </a:r>
            <a:r>
              <a:rPr kumimoji="0" lang="es-MX" altLang="es-MX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es-MX" altLang="es-MX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609601" y="434264"/>
            <a:ext cx="5990252" cy="5040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MX" sz="2800" b="1" dirty="0"/>
          </a:p>
        </p:txBody>
      </p:sp>
      <p:pic>
        <p:nvPicPr>
          <p:cNvPr id="1028" name="Picture 4" descr="https://encrypted-tbn3.gstatic.com/images?q=tbn:ANd9GcR9GJIFyRMeEyRhGld57b1ffkgiMzVxkgCCcG0j2UowBTzH5CkZww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2364" y="743968"/>
            <a:ext cx="1157561" cy="1157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 descr="C:\Users\Alex\Desktop\sweb_remas\logo_remas\logo_remas5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93975" y="323479"/>
            <a:ext cx="958215" cy="38798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24 Imagen" descr="CESAVE logo 10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436675" y="240929"/>
            <a:ext cx="504190" cy="560705"/>
          </a:xfrm>
          <a:prstGeom prst="rect">
            <a:avLst/>
          </a:prstGeom>
        </p:spPr>
      </p:pic>
      <p:pic>
        <p:nvPicPr>
          <p:cNvPr id="9" name="Imagen 8" descr="K:\work_siafeson\Logos\Sin título-2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05635" y="200289"/>
            <a:ext cx="587375" cy="592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Marcador de contenido 3" descr="http://cdns2.freepik.com/foto-gratis/lluvia_318-9722.jpg"/>
          <p:cNvPicPr>
            <a:picLocks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411" t="13090" r="11564" b="11454"/>
          <a:stretch/>
        </p:blipFill>
        <p:spPr bwMode="auto">
          <a:xfrm>
            <a:off x="8391834" y="2327119"/>
            <a:ext cx="708454" cy="5630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2" name="CuadroTexto 1"/>
          <p:cNvSpPr txBox="1"/>
          <p:nvPr/>
        </p:nvSpPr>
        <p:spPr>
          <a:xfrm>
            <a:off x="8391834" y="3014451"/>
            <a:ext cx="2873929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dirty="0" smtClean="0"/>
              <a:t>No se esperan lluvias en las principales zonas agrícolas durante los próximos días.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321704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74700" y="526063"/>
            <a:ext cx="5886450" cy="5838825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351460" y="604593"/>
            <a:ext cx="481958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800" dirty="0" smtClean="0">
                <a:solidFill>
                  <a:srgbClr val="FF3300"/>
                </a:solidFill>
              </a:rPr>
              <a:t>Pronóstico de número de días con condiciones favorables para roya lineal de trigo</a:t>
            </a:r>
            <a:r>
              <a:rPr lang="es-MX" sz="2800" dirty="0" smtClean="0">
                <a:solidFill>
                  <a:srgbClr val="FF0000"/>
                </a:solidFill>
              </a:rPr>
              <a:t>*</a:t>
            </a:r>
            <a:endParaRPr lang="es-MX" sz="2800" dirty="0">
              <a:solidFill>
                <a:srgbClr val="FF0000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262189" y="5478114"/>
            <a:ext cx="4998128" cy="61555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dirty="0" smtClean="0">
                <a:solidFill>
                  <a:srgbClr val="FF0000"/>
                </a:solidFill>
              </a:rPr>
              <a:t>*</a:t>
            </a:r>
            <a:r>
              <a:rPr lang="es-MX" sz="1600" i="1" dirty="0" smtClean="0">
                <a:solidFill>
                  <a:schemeClr val="tx1"/>
                </a:solidFill>
              </a:rPr>
              <a:t>Mapa disponible en el sitio web de </a:t>
            </a:r>
            <a:r>
              <a:rPr lang="es-MX" sz="1600" i="1" dirty="0" err="1" smtClean="0">
                <a:solidFill>
                  <a:schemeClr val="tx1"/>
                </a:solidFill>
              </a:rPr>
              <a:t>simroya</a:t>
            </a:r>
            <a:r>
              <a:rPr lang="es-MX" sz="1600" i="1" dirty="0" smtClean="0">
                <a:solidFill>
                  <a:schemeClr val="tx1"/>
                </a:solidFill>
              </a:rPr>
              <a:t> del </a:t>
            </a:r>
            <a:r>
              <a:rPr lang="es-MX" sz="1600" i="1" dirty="0">
                <a:solidFill>
                  <a:schemeClr val="tx1"/>
                </a:solidFill>
              </a:rPr>
              <a:t>SIAFESON (http://</a:t>
            </a:r>
            <a:r>
              <a:rPr lang="es-MX" sz="1600" i="1" dirty="0" smtClean="0">
                <a:solidFill>
                  <a:schemeClr val="tx1"/>
                </a:solidFill>
              </a:rPr>
              <a:t>www.siafeson.com/simroya.php)</a:t>
            </a:r>
            <a:endParaRPr lang="es-MX" sz="1600" i="1" dirty="0"/>
          </a:p>
        </p:txBody>
      </p:sp>
      <p:sp>
        <p:nvSpPr>
          <p:cNvPr id="7" name="CuadroTexto 6"/>
          <p:cNvSpPr txBox="1"/>
          <p:nvPr/>
        </p:nvSpPr>
        <p:spPr>
          <a:xfrm>
            <a:off x="560173" y="2677298"/>
            <a:ext cx="42836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 smtClean="0"/>
              <a:t>Durante el período del 10 al 16 de febrero de 2016 se esperan hasta dos días con condiciones favorables para roya </a:t>
            </a:r>
            <a:r>
              <a:rPr lang="es-MX" dirty="0" smtClean="0"/>
              <a:t>lineal </a:t>
            </a:r>
            <a:r>
              <a:rPr lang="es-MX" dirty="0" smtClean="0"/>
              <a:t>del trigo al sur de </a:t>
            </a:r>
            <a:r>
              <a:rPr lang="es-MX" dirty="0" err="1" smtClean="0"/>
              <a:t>Buaysiacobe</a:t>
            </a:r>
            <a:r>
              <a:rPr lang="es-MX" dirty="0" smtClean="0"/>
              <a:t>, al noroeste de </a:t>
            </a:r>
            <a:r>
              <a:rPr lang="es-MX" dirty="0" err="1" smtClean="0"/>
              <a:t>Bacabachi</a:t>
            </a:r>
            <a:r>
              <a:rPr lang="es-MX" dirty="0" smtClean="0"/>
              <a:t> y de igual manera al oeste y al suroeste de Los </a:t>
            </a:r>
            <a:r>
              <a:rPr lang="es-MX" dirty="0" err="1" smtClean="0"/>
              <a:t>Buayums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13387675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88012" y="500062"/>
            <a:ext cx="5895975" cy="5857875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351460" y="604593"/>
            <a:ext cx="481958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800" dirty="0" smtClean="0">
                <a:solidFill>
                  <a:srgbClr val="FF3300"/>
                </a:solidFill>
              </a:rPr>
              <a:t>Pronóstico de número de días con condiciones favorables para roya de la hoja de trigo</a:t>
            </a:r>
            <a:r>
              <a:rPr lang="es-MX" sz="2800" dirty="0" smtClean="0">
                <a:solidFill>
                  <a:srgbClr val="FF0000"/>
                </a:solidFill>
              </a:rPr>
              <a:t>*</a:t>
            </a:r>
            <a:endParaRPr lang="es-MX" sz="2800" dirty="0">
              <a:solidFill>
                <a:srgbClr val="FF0000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262189" y="5478114"/>
            <a:ext cx="4998128" cy="61555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dirty="0" smtClean="0">
                <a:solidFill>
                  <a:srgbClr val="FF0000"/>
                </a:solidFill>
              </a:rPr>
              <a:t>*</a:t>
            </a:r>
            <a:r>
              <a:rPr lang="es-MX" sz="1600" i="1" dirty="0" smtClean="0">
                <a:solidFill>
                  <a:schemeClr val="tx1"/>
                </a:solidFill>
              </a:rPr>
              <a:t>Mapa disponible en el sitio web de </a:t>
            </a:r>
            <a:r>
              <a:rPr lang="es-MX" sz="1600" i="1" dirty="0" err="1" smtClean="0">
                <a:solidFill>
                  <a:schemeClr val="tx1"/>
                </a:solidFill>
              </a:rPr>
              <a:t>simroya</a:t>
            </a:r>
            <a:r>
              <a:rPr lang="es-MX" sz="1600" i="1" dirty="0" smtClean="0">
                <a:solidFill>
                  <a:schemeClr val="tx1"/>
                </a:solidFill>
              </a:rPr>
              <a:t> del </a:t>
            </a:r>
            <a:r>
              <a:rPr lang="es-MX" sz="1600" i="1" dirty="0">
                <a:solidFill>
                  <a:schemeClr val="tx1"/>
                </a:solidFill>
              </a:rPr>
              <a:t>SIAFESON (http://</a:t>
            </a:r>
            <a:r>
              <a:rPr lang="es-MX" sz="1600" i="1" dirty="0" smtClean="0">
                <a:solidFill>
                  <a:schemeClr val="tx1"/>
                </a:solidFill>
              </a:rPr>
              <a:t>www.siafeson.com/simroya.php)</a:t>
            </a:r>
            <a:endParaRPr lang="es-MX" sz="1600" i="1" dirty="0"/>
          </a:p>
        </p:txBody>
      </p:sp>
      <p:sp>
        <p:nvSpPr>
          <p:cNvPr id="2" name="CuadroTexto 1"/>
          <p:cNvSpPr txBox="1"/>
          <p:nvPr/>
        </p:nvSpPr>
        <p:spPr>
          <a:xfrm>
            <a:off x="560173" y="2677298"/>
            <a:ext cx="42836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 smtClean="0"/>
              <a:t>Durante el período del 10 al 16 de febrero de 2016 se espera un día con condiciones favorables al oeste de </a:t>
            </a:r>
            <a:r>
              <a:rPr lang="es-MX" dirty="0" err="1" smtClean="0"/>
              <a:t>Sahuaral</a:t>
            </a:r>
            <a:r>
              <a:rPr lang="es-MX" dirty="0" smtClean="0"/>
              <a:t> de Otero.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33243331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19112</TotalTime>
  <Words>1496</Words>
  <Application>Microsoft Office PowerPoint</Application>
  <PresentationFormat>Personalizado</PresentationFormat>
  <Paragraphs>252</Paragraphs>
  <Slides>32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33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Condiciones meteorológicas esperadas para Sonora</vt:lpstr>
      <vt:lpstr>Diapositiva 30</vt:lpstr>
      <vt:lpstr>Diapositiva 31</vt:lpstr>
      <vt:lpstr>Diapositiva 32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Condiciones meteorológicas esperadas</dc:title>
  <dc:creator>Alex</dc:creator>
  <cp:lastModifiedBy>Alejandro</cp:lastModifiedBy>
  <cp:revision>320</cp:revision>
  <dcterms:created xsi:type="dcterms:W3CDTF">2015-03-12T17:24:05Z</dcterms:created>
  <dcterms:modified xsi:type="dcterms:W3CDTF">2016-02-11T20:07:24Z</dcterms:modified>
</cp:coreProperties>
</file>