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0" r:id="rId2"/>
  </p:sldMasterIdLst>
  <p:notesMasterIdLst>
    <p:notesMasterId r:id="rId28"/>
  </p:notesMasterIdLst>
  <p:sldIdLst>
    <p:sldId id="266" r:id="rId3"/>
    <p:sldId id="353" r:id="rId4"/>
    <p:sldId id="342" r:id="rId5"/>
    <p:sldId id="361" r:id="rId6"/>
    <p:sldId id="365" r:id="rId7"/>
    <p:sldId id="362" r:id="rId8"/>
    <p:sldId id="363" r:id="rId9"/>
    <p:sldId id="364" r:id="rId10"/>
    <p:sldId id="351" r:id="rId11"/>
    <p:sldId id="367" r:id="rId12"/>
    <p:sldId id="368" r:id="rId13"/>
    <p:sldId id="370" r:id="rId14"/>
    <p:sldId id="341" r:id="rId15"/>
    <p:sldId id="280" r:id="rId16"/>
    <p:sldId id="279" r:id="rId17"/>
    <p:sldId id="262" r:id="rId18"/>
    <p:sldId id="268" r:id="rId19"/>
    <p:sldId id="261" r:id="rId20"/>
    <p:sldId id="270" r:id="rId21"/>
    <p:sldId id="273" r:id="rId22"/>
    <p:sldId id="264" r:id="rId23"/>
    <p:sldId id="281" r:id="rId24"/>
    <p:sldId id="283" r:id="rId25"/>
    <p:sldId id="339" r:id="rId26"/>
    <p:sldId id="340" r:id="rId2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" initials="A" lastIdx="1" clrIdx="0">
    <p:extLst>
      <p:ext uri="{19B8F6BF-5375-455C-9EA6-DF929625EA0E}">
        <p15:presenceInfo xmlns:p15="http://schemas.microsoft.com/office/powerpoint/2012/main" userId="Alex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55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2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E60EA-1C19-43FC-9D1A-DD8ABA0B97CE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43A0D-B4B5-49F6-B02A-97E6E9E93C3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8119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F5563-2F0C-4E09-A7DE-F7D88B7AA08B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1799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3066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9700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2232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464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4336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9025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7385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1567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0978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6127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6038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7873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493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242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0080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9621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3156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7205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8876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31193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16546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35114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7387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60059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78892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43709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06594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6064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8036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F39-2905-4ADE-AEA0-BA11970BFADD}" type="datetimeFigureOut">
              <a:rPr lang="es-MX" smtClean="0"/>
              <a:t>17/05/2016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FAA09-18D3-4200-B6E7-22A701474A2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5818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41613" y="4177049"/>
            <a:ext cx="5463391" cy="111145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es-MX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Novedades y condiciones meteorológicas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95034" y="811017"/>
            <a:ext cx="8156550" cy="95410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Red de Estaciones Meteorológicas Automatizadas del Estado de Sonora</a:t>
            </a:r>
            <a:endParaRPr lang="es-MX" sz="2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7520158" y="6431675"/>
            <a:ext cx="12315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CESAVESON</a:t>
            </a:r>
            <a:endParaRPr lang="es-MX" sz="1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329618" y="6431675"/>
            <a:ext cx="12060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SIAFESON</a:t>
            </a:r>
            <a:endParaRPr lang="es-MX" sz="1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157" y="1970052"/>
            <a:ext cx="4616266" cy="202969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032" y="5682649"/>
            <a:ext cx="642314" cy="7388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503" y="5654941"/>
            <a:ext cx="584127" cy="73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8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126" y="390683"/>
            <a:ext cx="2609850" cy="60198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5" name="CuadroTexto 4"/>
          <p:cNvSpPr txBox="1"/>
          <p:nvPr/>
        </p:nvSpPr>
        <p:spPr>
          <a:xfrm>
            <a:off x="1061089" y="1384761"/>
            <a:ext cx="4117686" cy="138499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endParaRPr lang="es-MX" sz="2100" dirty="0" smtClean="0"/>
          </a:p>
          <a:p>
            <a:pPr algn="just"/>
            <a:r>
              <a:rPr lang="es-MX" sz="2100" dirty="0" smtClean="0"/>
              <a:t>Seguimos mejorando y trabajando en la aplicación móvil REMAS.</a:t>
            </a:r>
          </a:p>
          <a:p>
            <a:pPr algn="just"/>
            <a:endParaRPr lang="es-MX" sz="2100" dirty="0"/>
          </a:p>
        </p:txBody>
      </p:sp>
      <p:sp>
        <p:nvSpPr>
          <p:cNvPr id="6" name="Estrella de 5 puntas 5"/>
          <p:cNvSpPr/>
          <p:nvPr/>
        </p:nvSpPr>
        <p:spPr>
          <a:xfrm>
            <a:off x="330262" y="484812"/>
            <a:ext cx="1831043" cy="1260349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7" name="CuadroTexto 6"/>
          <p:cNvSpPr txBox="1"/>
          <p:nvPr/>
        </p:nvSpPr>
        <p:spPr>
          <a:xfrm>
            <a:off x="1424162" y="3494712"/>
            <a:ext cx="22098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Requisitos:</a:t>
            </a:r>
          </a:p>
          <a:p>
            <a:endParaRPr lang="es-MX" dirty="0"/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dirty="0"/>
              <a:t>Sistema Android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dirty="0"/>
              <a:t>Internet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dirty="0"/>
              <a:t>Ubicación activada</a:t>
            </a:r>
          </a:p>
        </p:txBody>
      </p:sp>
    </p:spTree>
    <p:extLst>
      <p:ext uri="{BB962C8B-B14F-4D97-AF65-F5344CB8AC3E}">
        <p14:creationId xmlns:p14="http://schemas.microsoft.com/office/powerpoint/2010/main" val="83168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765" y="871393"/>
            <a:ext cx="3237738" cy="572338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t="788" r="2610" b="774"/>
          <a:stretch/>
        </p:blipFill>
        <p:spPr>
          <a:xfrm>
            <a:off x="696327" y="1545991"/>
            <a:ext cx="2790526" cy="49568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9" name="CuadroTexto 8"/>
          <p:cNvSpPr txBox="1"/>
          <p:nvPr/>
        </p:nvSpPr>
        <p:spPr>
          <a:xfrm>
            <a:off x="1774123" y="988466"/>
            <a:ext cx="821160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000" dirty="0" smtClean="0"/>
              <a:t>Antes</a:t>
            </a:r>
            <a:endParaRPr lang="es-MX" sz="20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875864" y="294385"/>
            <a:ext cx="891249" cy="40011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000" dirty="0" smtClean="0"/>
              <a:t>Ahora</a:t>
            </a:r>
            <a:endParaRPr lang="es-MX" sz="20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279468" y="294385"/>
            <a:ext cx="4265640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FF00"/>
                </a:solidFill>
              </a:rPr>
              <a:t>Mejoramos la presentación</a:t>
            </a:r>
            <a:endParaRPr lang="es-MX" sz="2800" dirty="0">
              <a:solidFill>
                <a:srgbClr val="FFFF0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7672678" y="1636670"/>
            <a:ext cx="1239504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Añadimos 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 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promedio</a:t>
            </a:r>
            <a:endParaRPr lang="es-MX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6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415" y="308793"/>
            <a:ext cx="3555873" cy="626345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5" name="CuadroTexto 4"/>
          <p:cNvSpPr txBox="1"/>
          <p:nvPr/>
        </p:nvSpPr>
        <p:spPr>
          <a:xfrm>
            <a:off x="239126" y="1585303"/>
            <a:ext cx="4521132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bg1"/>
                </a:solidFill>
              </a:rPr>
              <a:t>Nueva sección de pronósticos</a:t>
            </a:r>
            <a:endParaRPr lang="es-MX" sz="2800" dirty="0">
              <a:solidFill>
                <a:schemeClr val="bg1"/>
              </a:solidFill>
            </a:endParaRPr>
          </a:p>
        </p:txBody>
      </p:sp>
      <p:sp>
        <p:nvSpPr>
          <p:cNvPr id="6" name="Flecha derecha 5"/>
          <p:cNvSpPr/>
          <p:nvPr/>
        </p:nvSpPr>
        <p:spPr>
          <a:xfrm>
            <a:off x="4760258" y="1721224"/>
            <a:ext cx="568157" cy="268941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611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24" y="215047"/>
            <a:ext cx="3584448" cy="632479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9584" y="215047"/>
            <a:ext cx="3552444" cy="632479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7" name="CuadroTexto 6"/>
          <p:cNvSpPr txBox="1"/>
          <p:nvPr/>
        </p:nvSpPr>
        <p:spPr>
          <a:xfrm>
            <a:off x="3156386" y="4610637"/>
            <a:ext cx="2574711" cy="132343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De entrada nos mostrará el pronóstico de la estación más cercana, pero podemos elegir cualquiera en la lista desplegable.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371705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315521" y="1622736"/>
            <a:ext cx="33079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/>
              <a:t>Pronóstico por estación para los siguientes cinco días: 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MX" dirty="0" smtClean="0"/>
              <a:t>temperatura promedio,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MX" dirty="0" smtClean="0"/>
              <a:t>temperatura máxima,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MX" dirty="0" smtClean="0"/>
              <a:t>temperatura mínima,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MX" dirty="0" smtClean="0"/>
              <a:t>precipitación y 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MX" dirty="0" smtClean="0"/>
              <a:t>humedad relativa. </a:t>
            </a:r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1366097" y="4981975"/>
            <a:ext cx="2949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/>
              <a:t>Gráfica de las condiciones meteorológicas de los cinco días anteriores.</a:t>
            </a:r>
            <a:endParaRPr lang="es-MX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447" y="188558"/>
            <a:ext cx="3671411" cy="655653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9" name="Flecha derecha 8"/>
          <p:cNvSpPr/>
          <p:nvPr/>
        </p:nvSpPr>
        <p:spPr>
          <a:xfrm>
            <a:off x="4328239" y="5074275"/>
            <a:ext cx="681642" cy="3992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404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880" y="140396"/>
            <a:ext cx="3665220" cy="656891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5" name="CuadroTexto 4"/>
          <p:cNvSpPr txBox="1"/>
          <p:nvPr/>
        </p:nvSpPr>
        <p:spPr>
          <a:xfrm>
            <a:off x="1223495" y="1153257"/>
            <a:ext cx="3391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Para ver la imagen del pronóstico para los siguientes días sólo deslizamos la pantalla. </a:t>
            </a: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566670" y="2863059"/>
            <a:ext cx="365982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b="1" dirty="0" smtClean="0"/>
              <a:t>En la gráfica podremos elegir entre las mismas variables del pronóstico.</a:t>
            </a:r>
            <a:endParaRPr lang="es-MX" b="1" dirty="0"/>
          </a:p>
        </p:txBody>
      </p:sp>
      <p:sp>
        <p:nvSpPr>
          <p:cNvPr id="7" name="Flecha derecha 6"/>
          <p:cNvSpPr/>
          <p:nvPr/>
        </p:nvSpPr>
        <p:spPr>
          <a:xfrm>
            <a:off x="4221825" y="3249498"/>
            <a:ext cx="1058514" cy="3362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556" y="3650132"/>
            <a:ext cx="1638014" cy="2930747"/>
          </a:xfrm>
          <a:prstGeom prst="rect">
            <a:avLst/>
          </a:prstGeom>
        </p:spPr>
      </p:pic>
      <p:sp>
        <p:nvSpPr>
          <p:cNvPr id="10" name="Flecha doblada hacia arriba 9"/>
          <p:cNvSpPr/>
          <p:nvPr/>
        </p:nvSpPr>
        <p:spPr>
          <a:xfrm rot="5400000">
            <a:off x="1024853" y="3395536"/>
            <a:ext cx="598970" cy="852435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082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680" y="143223"/>
            <a:ext cx="3677603" cy="653176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5" name="CuadroTexto 4"/>
          <p:cNvSpPr txBox="1"/>
          <p:nvPr/>
        </p:nvSpPr>
        <p:spPr>
          <a:xfrm>
            <a:off x="721217" y="4067576"/>
            <a:ext cx="3554569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Al tocar la línea de la gráfica nos mostrará el registro en un recuadro.</a:t>
            </a:r>
            <a:endParaRPr lang="es-MX" dirty="0"/>
          </a:p>
        </p:txBody>
      </p:sp>
      <p:sp>
        <p:nvSpPr>
          <p:cNvPr id="6" name="Flecha derecha 5"/>
          <p:cNvSpPr/>
          <p:nvPr/>
        </p:nvSpPr>
        <p:spPr>
          <a:xfrm>
            <a:off x="4275786" y="4456327"/>
            <a:ext cx="1403797" cy="3346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210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87054" y="2754825"/>
            <a:ext cx="7942997" cy="286232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s-MX" sz="3000" b="1" dirty="0"/>
          </a:p>
          <a:p>
            <a:pPr algn="ctr"/>
            <a:r>
              <a:rPr lang="es-MX" sz="3000" b="1" dirty="0"/>
              <a:t>Sugerencias y comentarios son bienvenidos…</a:t>
            </a:r>
          </a:p>
          <a:p>
            <a:pPr algn="ctr"/>
            <a:endParaRPr lang="es-MX" sz="3000" dirty="0"/>
          </a:p>
          <a:p>
            <a:pPr algn="ctr"/>
            <a:r>
              <a:rPr lang="es-MX" sz="3000" dirty="0"/>
              <a:t>¿Qué más les gustaría ver en la aplicación</a:t>
            </a:r>
            <a:r>
              <a:rPr lang="es-MX" sz="3000" dirty="0" smtClean="0"/>
              <a:t>?</a:t>
            </a:r>
          </a:p>
          <a:p>
            <a:pPr algn="ctr"/>
            <a:r>
              <a:rPr lang="es-MX" sz="3000" dirty="0" smtClean="0"/>
              <a:t>¿Qué otras cosas necesitan?</a:t>
            </a:r>
            <a:endParaRPr lang="es-MX" sz="3000" dirty="0"/>
          </a:p>
          <a:p>
            <a:pPr algn="ctr"/>
            <a:endParaRPr lang="es-MX" sz="3000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484468" y="1614972"/>
            <a:ext cx="2338102" cy="696527"/>
          </a:xfrm>
        </p:spPr>
        <p:txBody>
          <a:bodyPr>
            <a:noAutofit/>
          </a:bodyPr>
          <a:lstStyle/>
          <a:p>
            <a:r>
              <a:rPr lang="es-MX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Aplicación</a:t>
            </a:r>
            <a:endParaRPr lang="es-MX" b="1" dirty="0">
              <a:solidFill>
                <a:schemeClr val="tx2">
                  <a:lumMod val="60000"/>
                  <a:lumOff val="40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60" y="547260"/>
            <a:ext cx="3004237" cy="13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3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338" name="Picture 2" descr="https://upload.wikimedia.org/wikipedia/commons/3/31/Modelo_atmosf%C3%A9rico_glob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360" y="3594008"/>
            <a:ext cx="3566046" cy="240845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3" name="2 CuadroTexto"/>
          <p:cNvSpPr txBox="1"/>
          <p:nvPr/>
        </p:nvSpPr>
        <p:spPr>
          <a:xfrm>
            <a:off x="304435" y="451948"/>
            <a:ext cx="8501122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Modelación Numérica del Clima y el </a:t>
            </a:r>
            <a:r>
              <a:rPr lang="es-MX" dirty="0"/>
              <a:t>T</a:t>
            </a:r>
            <a:r>
              <a:rPr lang="es-MX" dirty="0" smtClean="0"/>
              <a:t>iempo</a:t>
            </a:r>
            <a:r>
              <a:rPr lang="es-MX" dirty="0" smtClean="0"/>
              <a:t>: Aplicación de ecuaciones en una malla tridimensional que rigen la física, la dinámica de fluidos y la química.  Los resultados son evaluados contra observaciones para efectos de validación.</a:t>
            </a:r>
            <a:endParaRPr lang="es-MX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b="6978"/>
          <a:stretch>
            <a:fillRect/>
          </a:stretch>
        </p:blipFill>
        <p:spPr bwMode="auto">
          <a:xfrm>
            <a:off x="4391662" y="1736620"/>
            <a:ext cx="4572032" cy="35719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7" name="6 Flecha derecha"/>
          <p:cNvSpPr/>
          <p:nvPr/>
        </p:nvSpPr>
        <p:spPr>
          <a:xfrm>
            <a:off x="3770473" y="4665578"/>
            <a:ext cx="621223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CuadroTexto"/>
          <p:cNvSpPr txBox="1"/>
          <p:nvPr/>
        </p:nvSpPr>
        <p:spPr>
          <a:xfrm>
            <a:off x="824423" y="2665314"/>
            <a:ext cx="2428892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Modelo Circulación Global (100 km)</a:t>
            </a:r>
            <a:endParaRPr lang="es-MX" dirty="0"/>
          </a:p>
        </p:txBody>
      </p:sp>
      <p:sp>
        <p:nvSpPr>
          <p:cNvPr id="9" name="8 Rectángulo"/>
          <p:cNvSpPr/>
          <p:nvPr/>
        </p:nvSpPr>
        <p:spPr>
          <a:xfrm>
            <a:off x="5157592" y="5451830"/>
            <a:ext cx="3432543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s-MX" dirty="0" smtClean="0"/>
              <a:t>Modelo de Meso Escala WRF</a:t>
            </a:r>
          </a:p>
          <a:p>
            <a:pPr algn="ctr"/>
            <a:r>
              <a:rPr lang="es-MX" dirty="0" err="1" smtClean="0"/>
              <a:t>Weather</a:t>
            </a:r>
            <a:r>
              <a:rPr lang="es-MX" dirty="0" smtClean="0"/>
              <a:t> </a:t>
            </a:r>
            <a:r>
              <a:rPr lang="es-MX" dirty="0" err="1" smtClean="0"/>
              <a:t>Research</a:t>
            </a:r>
            <a:r>
              <a:rPr lang="es-MX" dirty="0" smtClean="0"/>
              <a:t> and </a:t>
            </a:r>
            <a:r>
              <a:rPr lang="es-MX" dirty="0" err="1" smtClean="0"/>
              <a:t>Forecasting</a:t>
            </a:r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216439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269" name="Picture 5" descr="https://encrypted-tbn3.gstatic.com/images?q=tbn:ANd9GcTFj11RnhTO647OV3giZbmYTC9dHf0WMUm68oYqGx4T35n8GD0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472" y="1316653"/>
            <a:ext cx="2749768" cy="26892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357298"/>
            <a:ext cx="3705280" cy="250701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9" name="8 Flecha derecha"/>
          <p:cNvSpPr/>
          <p:nvPr/>
        </p:nvSpPr>
        <p:spPr>
          <a:xfrm>
            <a:off x="3286116" y="2357430"/>
            <a:ext cx="157163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CuadroTexto"/>
          <p:cNvSpPr txBox="1"/>
          <p:nvPr/>
        </p:nvSpPr>
        <p:spPr>
          <a:xfrm>
            <a:off x="1071538" y="642918"/>
            <a:ext cx="1571636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MCG (100 km)</a:t>
            </a:r>
            <a:endParaRPr lang="es-MX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072066" y="500042"/>
            <a:ext cx="3714776" cy="61555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600" dirty="0" smtClean="0"/>
              <a:t>Modelo de Meso Escala (13 Km, 5 días)</a:t>
            </a:r>
          </a:p>
          <a:p>
            <a:pPr algn="ctr"/>
            <a:r>
              <a:rPr lang="es-MX" dirty="0" smtClean="0"/>
              <a:t>(</a:t>
            </a:r>
            <a:r>
              <a:rPr lang="es-MX" sz="1600" dirty="0" smtClean="0"/>
              <a:t>Cortesía del INIFAP</a:t>
            </a:r>
            <a:r>
              <a:rPr lang="es-MX" dirty="0" smtClean="0"/>
              <a:t>)</a:t>
            </a:r>
            <a:endParaRPr lang="es-MX" dirty="0"/>
          </a:p>
        </p:txBody>
      </p:sp>
      <p:pic>
        <p:nvPicPr>
          <p:cNvPr id="14" name="Imagen 11"/>
          <p:cNvPicPr/>
          <p:nvPr/>
        </p:nvPicPr>
        <p:blipFill rotWithShape="1">
          <a:blip r:embed="rId4" cstate="print"/>
          <a:srcRect l="1650" r="-1"/>
          <a:stretch/>
        </p:blipFill>
        <p:spPr>
          <a:xfrm>
            <a:off x="714348" y="4476019"/>
            <a:ext cx="2369858" cy="203651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15" name="14 Flecha izquierda y arriba"/>
          <p:cNvSpPr/>
          <p:nvPr/>
        </p:nvSpPr>
        <p:spPr>
          <a:xfrm>
            <a:off x="3357554" y="4286256"/>
            <a:ext cx="4143404" cy="1857388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15 CuadroTexto"/>
          <p:cNvSpPr txBox="1"/>
          <p:nvPr/>
        </p:nvSpPr>
        <p:spPr>
          <a:xfrm>
            <a:off x="3857620" y="4786322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Interpolación para obtener datos puntuales</a:t>
            </a:r>
            <a:endParaRPr lang="es-MX" dirty="0"/>
          </a:p>
        </p:txBody>
      </p:sp>
      <p:sp>
        <p:nvSpPr>
          <p:cNvPr id="17" name="16 CuadroTexto"/>
          <p:cNvSpPr txBox="1"/>
          <p:nvPr/>
        </p:nvSpPr>
        <p:spPr>
          <a:xfrm>
            <a:off x="3143240" y="164305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Asimilación de datos</a:t>
            </a:r>
            <a:endParaRPr lang="es-MX" dirty="0"/>
          </a:p>
        </p:txBody>
      </p:sp>
      <p:sp>
        <p:nvSpPr>
          <p:cNvPr id="18" name="17 CuadroTexto"/>
          <p:cNvSpPr txBox="1"/>
          <p:nvPr/>
        </p:nvSpPr>
        <p:spPr>
          <a:xfrm>
            <a:off x="3143240" y="2786058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Datos observados</a:t>
            </a:r>
          </a:p>
          <a:p>
            <a:pPr algn="ctr"/>
            <a:r>
              <a:rPr lang="es-MX" dirty="0" smtClean="0"/>
              <a:t>(</a:t>
            </a:r>
            <a:r>
              <a:rPr lang="es-MX" dirty="0" err="1" smtClean="0"/>
              <a:t>Downscalling</a:t>
            </a:r>
            <a:r>
              <a:rPr lang="es-MX" dirty="0" smtClean="0"/>
              <a:t>)</a:t>
            </a:r>
            <a:endParaRPr lang="es-MX" dirty="0"/>
          </a:p>
        </p:txBody>
      </p:sp>
      <p:sp>
        <p:nvSpPr>
          <p:cNvPr id="19" name="18 CuadroTexto"/>
          <p:cNvSpPr txBox="1"/>
          <p:nvPr/>
        </p:nvSpPr>
        <p:spPr>
          <a:xfrm>
            <a:off x="4572000" y="6000768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 smtClean="0"/>
              <a:t>Parametrización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631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11" name="10 Grupo"/>
          <p:cNvGrpSpPr/>
          <p:nvPr/>
        </p:nvGrpSpPr>
        <p:grpSpPr>
          <a:xfrm>
            <a:off x="162766" y="551565"/>
            <a:ext cx="8803174" cy="5743179"/>
            <a:chOff x="305642" y="707320"/>
            <a:chExt cx="8803174" cy="5743179"/>
          </a:xfrm>
        </p:grpSpPr>
        <p:sp>
          <p:nvSpPr>
            <p:cNvPr id="3" name="2 CuadroTexto"/>
            <p:cNvSpPr txBox="1"/>
            <p:nvPr/>
          </p:nvSpPr>
          <p:spPr>
            <a:xfrm>
              <a:off x="357158" y="707320"/>
              <a:ext cx="39607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800" dirty="0" smtClean="0"/>
                <a:t>Computación del clima</a:t>
              </a:r>
              <a:endParaRPr lang="es-MX" sz="2800" dirty="0"/>
            </a:p>
          </p:txBody>
        </p:sp>
        <p:pic>
          <p:nvPicPr>
            <p:cNvPr id="15364" name="Picture 4" descr="http://boletinsgm.igeolcu.unam.mx/bsgm/images/epoca04/6702/(6)Ruiz_img_2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7080" y="2080421"/>
              <a:ext cx="5143536" cy="3218694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</p:pic>
        <p:sp>
          <p:nvSpPr>
            <p:cNvPr id="6" name="5 CuadroTexto"/>
            <p:cNvSpPr txBox="1"/>
            <p:nvPr/>
          </p:nvSpPr>
          <p:spPr>
            <a:xfrm>
              <a:off x="5394040" y="836107"/>
              <a:ext cx="3714776" cy="86177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MX" sz="1600" dirty="0" smtClean="0"/>
                <a:t>Modelo de Meso Escala (13 Km, 5 días)</a:t>
              </a:r>
            </a:p>
            <a:p>
              <a:pPr algn="ctr"/>
              <a:r>
                <a:rPr lang="es-MX" sz="1600" dirty="0" smtClean="0"/>
                <a:t>Tiempo de procesamiento  (10 - 16 horas)</a:t>
              </a:r>
            </a:p>
            <a:p>
              <a:pPr algn="ctr"/>
              <a:r>
                <a:rPr lang="es-MX" sz="1600" dirty="0" smtClean="0"/>
                <a:t>Pronóstico diario</a:t>
              </a:r>
              <a:endParaRPr lang="es-MX" dirty="0"/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305642" y="5804168"/>
              <a:ext cx="52149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MX" sz="1200" dirty="0"/>
                <a:t>Los </a:t>
              </a:r>
              <a:r>
                <a:rPr lang="es-MX" sz="1200" b="1" dirty="0"/>
                <a:t>FLOPS</a:t>
              </a:r>
              <a:r>
                <a:rPr lang="es-MX" sz="1200" dirty="0"/>
                <a:t> son una medida de rendimiento de una computadora, especialmente en el campo científico, en donde se utiliza mucho las operaciones con datos de tipo flotante, para realizar simulaciones precisas y obtener resultados fidedignos</a:t>
              </a:r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5651787" y="1926387"/>
              <a:ext cx="3325995" cy="3970318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s-MX" dirty="0" smtClean="0"/>
                <a:t>Para pronósticos horarios se requiere una capacidad de computo de </a:t>
              </a:r>
              <a:r>
                <a:rPr lang="es-MX" dirty="0"/>
                <a:t>5 x 10 </a:t>
              </a:r>
              <a:r>
                <a:rPr lang="es-MX" baseline="30000" dirty="0"/>
                <a:t>11 </a:t>
              </a:r>
              <a:r>
                <a:rPr lang="es-MX" dirty="0" smtClean="0"/>
                <a:t> </a:t>
              </a:r>
              <a:r>
                <a:rPr lang="es-MX" dirty="0" err="1" smtClean="0"/>
                <a:t>flops</a:t>
              </a:r>
              <a:r>
                <a:rPr lang="es-MX" dirty="0" smtClean="0"/>
                <a:t> en 60 segundos  = 8 </a:t>
              </a:r>
              <a:r>
                <a:rPr lang="es-MX" dirty="0" err="1" smtClean="0"/>
                <a:t>Gflop</a:t>
              </a:r>
              <a:r>
                <a:rPr lang="es-MX" dirty="0" smtClean="0"/>
                <a:t> / s ~ 8 millones de operaciones para cada nodo de la malla.</a:t>
              </a:r>
            </a:p>
            <a:p>
              <a:pPr algn="just"/>
              <a:endParaRPr lang="es-MX" dirty="0"/>
            </a:p>
            <a:p>
              <a:pPr algn="just"/>
              <a:r>
                <a:rPr lang="es-MX" dirty="0" smtClean="0"/>
                <a:t>En las condiciones actuales de cómputo el tiempo de procesamiento para el pronóstico horario se estima que es de 48 horas con salidas que ocupa un espacio de ½ GB  para cada set de datos.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573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5203" y="201706"/>
            <a:ext cx="7886700" cy="1125914"/>
          </a:xfrm>
        </p:spPr>
        <p:txBody>
          <a:bodyPr>
            <a:normAutofit/>
          </a:bodyPr>
          <a:lstStyle/>
          <a:p>
            <a:pPr algn="ctr"/>
            <a:r>
              <a:rPr lang="es-MX" sz="3200" b="1" dirty="0" smtClean="0"/>
              <a:t>Inició la temporada de ciclones tropicales para el Océano Pacífico</a:t>
            </a:r>
            <a:endParaRPr lang="es-MX" sz="32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4955" y="3364485"/>
            <a:ext cx="3402986" cy="1864717"/>
          </a:xfrm>
          <a:gradFill flip="none" rotWithShape="1">
            <a:gsLst>
              <a:gs pos="0">
                <a:srgbClr val="FF7C80">
                  <a:tint val="66000"/>
                  <a:satMod val="160000"/>
                </a:srgbClr>
              </a:gs>
              <a:gs pos="50000">
                <a:srgbClr val="FF7C80">
                  <a:tint val="44500"/>
                  <a:satMod val="160000"/>
                </a:srgbClr>
              </a:gs>
              <a:gs pos="100000">
                <a:srgbClr val="FF7C8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 éste año se esperan </a:t>
            </a:r>
            <a:r>
              <a:rPr lang="es-MX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ciclones tropicales: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MX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para el Océano Pacífico (tres por arriba del promedio) y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MX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para el Océano Atlántico (dos por arriba del promedio).</a:t>
            </a:r>
          </a:p>
          <a:p>
            <a:pPr marL="0" indent="0" algn="just">
              <a:buNone/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Pronóstico de Ciclones Tropicales en México 2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871" y="1300587"/>
            <a:ext cx="4968621" cy="526694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4" name="CuadroTexto 3"/>
          <p:cNvSpPr txBox="1"/>
          <p:nvPr/>
        </p:nvSpPr>
        <p:spPr>
          <a:xfrm>
            <a:off x="294955" y="1541904"/>
            <a:ext cx="3402986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día 15 de mayo inició la temporada de ciclones tropicales para el Océano Pacífico y el día primero de junio iniciará para el Océano Atlántico. La temporada finalizará el 30  de noviembre.</a:t>
            </a:r>
            <a:endParaRPr lang="es-MX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294955" y="5458637"/>
            <a:ext cx="3402986" cy="84803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MX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prevé que de cuatro a seis ciclones impacten directamente en las costas mexicanas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07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6321983" y="3017283"/>
            <a:ext cx="2432053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16 Modelo dinámicos</a:t>
            </a:r>
          </a:p>
          <a:p>
            <a:endParaRPr lang="es-MX" dirty="0"/>
          </a:p>
          <a:p>
            <a:r>
              <a:rPr lang="es-MX" dirty="0"/>
              <a:t>9</a:t>
            </a:r>
            <a:r>
              <a:rPr lang="es-MX" dirty="0" smtClean="0"/>
              <a:t>  </a:t>
            </a:r>
            <a:r>
              <a:rPr lang="es-MX" dirty="0"/>
              <a:t>Modelos estadísticos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73780" y="283498"/>
            <a:ext cx="1537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accent5"/>
                </a:solidFill>
              </a:rPr>
              <a:t>El Niño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46" y="880508"/>
            <a:ext cx="5616702" cy="570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5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/>
          <p:cNvSpPr txBox="1"/>
          <p:nvPr/>
        </p:nvSpPr>
        <p:spPr>
          <a:xfrm>
            <a:off x="721606" y="567119"/>
            <a:ext cx="1241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El Niño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842248" y="567119"/>
            <a:ext cx="6965576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/>
              <a:t>El Niño se está debilitando. Se prevé que llegue a una condición neutral a finales de primavera o a inicios de verano.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441141" y="2652332"/>
            <a:ext cx="2366683" cy="181588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Podría presentarse La Niña durante el verano o a principios de otoño, lo que representaría </a:t>
            </a:r>
            <a:r>
              <a:rPr lang="es-MX" sz="1600" dirty="0" smtClean="0"/>
              <a:t>la disminución de lluvias o sequías en </a:t>
            </a:r>
            <a:r>
              <a:rPr lang="es-MX" sz="1600" dirty="0" smtClean="0"/>
              <a:t>el norte del país.</a:t>
            </a:r>
            <a:endParaRPr lang="es-MX" sz="16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640" y="1407255"/>
            <a:ext cx="5991225" cy="4686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86522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299537" y="761609"/>
            <a:ext cx="85220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100" dirty="0">
                <a:solidFill>
                  <a:srgbClr val="FF3300"/>
                </a:solidFill>
              </a:rPr>
              <a:t>Perspectiva: Precipitación para el mes de mayo</a:t>
            </a:r>
          </a:p>
        </p:txBody>
      </p:sp>
      <p:pic>
        <p:nvPicPr>
          <p:cNvPr id="1026" name="Picture 2" descr="http://smn1.conagua.gob.mx/climatologia/pronostico/estacional/lluvia/pronA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6" y="1896226"/>
            <a:ext cx="4479131" cy="3461147"/>
          </a:xfrm>
          <a:prstGeom prst="rect">
            <a:avLst/>
          </a:prstGeom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" name="Picture 4" descr="http://smn1.conagua.gob.mx/climatologia/pronostico/estacional/lluvia/aporA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446" y="1896225"/>
            <a:ext cx="4479131" cy="3461147"/>
          </a:xfrm>
          <a:prstGeom prst="rect">
            <a:avLst/>
          </a:prstGeom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5586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334149" y="903274"/>
            <a:ext cx="85220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100" dirty="0">
                <a:solidFill>
                  <a:srgbClr val="FF3300"/>
                </a:solidFill>
              </a:rPr>
              <a:t>Perspectiva: Precipitación para el mes de junio</a:t>
            </a:r>
          </a:p>
        </p:txBody>
      </p:sp>
      <p:pic>
        <p:nvPicPr>
          <p:cNvPr id="2" name="Picture 2" descr="http://smn1.conagua.gob.mx/climatologia/pronostico/estacional/lluvia/pronB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25" y="1940973"/>
            <a:ext cx="4479131" cy="3461147"/>
          </a:xfrm>
          <a:prstGeom prst="rect">
            <a:avLst/>
          </a:prstGeom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" name="Picture 4" descr="http://smn1.conagua.gob.mx/climatologia/pronostico/estacional/lluvia/aporB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179" y="1940973"/>
            <a:ext cx="4479131" cy="3461147"/>
          </a:xfrm>
          <a:prstGeom prst="rect">
            <a:avLst/>
          </a:prstGeom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55483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202939" y="916448"/>
            <a:ext cx="76977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100" dirty="0">
                <a:solidFill>
                  <a:srgbClr val="FF3300"/>
                </a:solidFill>
              </a:rPr>
              <a:t>Perspectiva: Precipitación para el mes de julio</a:t>
            </a:r>
          </a:p>
        </p:txBody>
      </p:sp>
      <p:pic>
        <p:nvPicPr>
          <p:cNvPr id="2" name="Picture 2" descr="http://smn1.conagua.gob.mx/climatologia/pronostico/estacional/lluvia/pronC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3" y="1864039"/>
            <a:ext cx="4479131" cy="3461147"/>
          </a:xfrm>
          <a:prstGeom prst="rect">
            <a:avLst/>
          </a:prstGeom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" name="Picture 4" descr="http://smn1.conagua.gob.mx/climatologia/pronostico/estacional/lluvia/aporC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744" y="1864039"/>
            <a:ext cx="4479131" cy="3461147"/>
          </a:xfrm>
          <a:prstGeom prst="rect">
            <a:avLst/>
          </a:prstGeom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9799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288784" y="897434"/>
            <a:ext cx="66841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100" dirty="0">
                <a:solidFill>
                  <a:srgbClr val="FF3300"/>
                </a:solidFill>
              </a:rPr>
              <a:t>Perspectiva: Temperatura máxima para el mes de mayo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42" y="1962719"/>
            <a:ext cx="4438841" cy="34564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82" y="1962719"/>
            <a:ext cx="4469702" cy="344614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80644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277042" y="907283"/>
            <a:ext cx="66841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100" dirty="0">
                <a:solidFill>
                  <a:srgbClr val="FF3300"/>
                </a:solidFill>
              </a:rPr>
              <a:t>Perspectiva: Temperatura máxima para el mes de </a:t>
            </a:r>
            <a:r>
              <a:rPr lang="es-MX" sz="2100" dirty="0" smtClean="0">
                <a:solidFill>
                  <a:srgbClr val="FF3300"/>
                </a:solidFill>
              </a:rPr>
              <a:t>junio</a:t>
            </a:r>
            <a:endParaRPr lang="es-MX" sz="2100" dirty="0">
              <a:solidFill>
                <a:srgbClr val="FF3300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5" y="1985756"/>
            <a:ext cx="4438841" cy="346671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924" y="1985756"/>
            <a:ext cx="4459415" cy="344100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6740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250148" y="907283"/>
            <a:ext cx="66841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100" dirty="0">
                <a:solidFill>
                  <a:srgbClr val="FF3300"/>
                </a:solidFill>
              </a:rPr>
              <a:t>Perspectiva: Temperatura máxima para el mes de </a:t>
            </a:r>
            <a:r>
              <a:rPr lang="es-MX" sz="2100" dirty="0" smtClean="0">
                <a:solidFill>
                  <a:srgbClr val="FF3300"/>
                </a:solidFill>
              </a:rPr>
              <a:t>julio</a:t>
            </a:r>
            <a:endParaRPr lang="es-MX" sz="2100" dirty="0">
              <a:solidFill>
                <a:srgbClr val="FF33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99" y="2025760"/>
            <a:ext cx="4449128" cy="346157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027" y="2025760"/>
            <a:ext cx="4464558" cy="347186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11888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68" y="382273"/>
            <a:ext cx="543306" cy="591502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2" name="CuadroTexto 11"/>
          <p:cNvSpPr txBox="1"/>
          <p:nvPr/>
        </p:nvSpPr>
        <p:spPr>
          <a:xfrm>
            <a:off x="864972" y="297931"/>
            <a:ext cx="4187847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600" dirty="0"/>
              <a:t>Temperatura promedio: </a:t>
            </a:r>
          </a:p>
          <a:p>
            <a:pPr algn="just"/>
            <a:r>
              <a:rPr lang="es-MX" sz="1600" dirty="0"/>
              <a:t>del martes </a:t>
            </a:r>
            <a:r>
              <a:rPr lang="es-MX" sz="1600" dirty="0" smtClean="0"/>
              <a:t>17 </a:t>
            </a:r>
            <a:r>
              <a:rPr lang="es-MX" sz="1600" dirty="0"/>
              <a:t>al miércoles </a:t>
            </a:r>
            <a:r>
              <a:rPr lang="es-MX" sz="1600" dirty="0" smtClean="0"/>
              <a:t>25 </a:t>
            </a:r>
            <a:r>
              <a:rPr lang="es-MX" sz="1600" dirty="0"/>
              <a:t>de </a:t>
            </a:r>
            <a:r>
              <a:rPr lang="es-MX" sz="1600" dirty="0" smtClean="0"/>
              <a:t>mayo </a:t>
            </a:r>
            <a:r>
              <a:rPr lang="es-MX" sz="1600" dirty="0"/>
              <a:t>de 2016. 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864972" y="3350020"/>
            <a:ext cx="4187847" cy="83099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600" dirty="0"/>
              <a:t>Temperatura promedio: </a:t>
            </a:r>
          </a:p>
          <a:p>
            <a:pPr algn="just"/>
            <a:r>
              <a:rPr lang="es-MX" sz="1600" dirty="0"/>
              <a:t>del miércoles </a:t>
            </a:r>
            <a:r>
              <a:rPr lang="es-MX" sz="1600" dirty="0" smtClean="0"/>
              <a:t>25 </a:t>
            </a:r>
            <a:r>
              <a:rPr lang="es-MX" sz="1600" dirty="0"/>
              <a:t>de </a:t>
            </a:r>
            <a:r>
              <a:rPr lang="es-MX" sz="1600" dirty="0" smtClean="0"/>
              <a:t>mayo </a:t>
            </a:r>
            <a:r>
              <a:rPr lang="es-MX" sz="1600" dirty="0"/>
              <a:t>al jueves </a:t>
            </a:r>
            <a:r>
              <a:rPr lang="es-MX" sz="1600" dirty="0" smtClean="0"/>
              <a:t>dos </a:t>
            </a:r>
            <a:r>
              <a:rPr lang="es-MX" sz="1600" dirty="0"/>
              <a:t>de </a:t>
            </a:r>
            <a:r>
              <a:rPr lang="es-MX" sz="1600" dirty="0" smtClean="0"/>
              <a:t>junio </a:t>
            </a:r>
            <a:r>
              <a:rPr lang="es-MX" sz="1600" dirty="0"/>
              <a:t>de 2016.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576" y="1900634"/>
            <a:ext cx="501968" cy="315353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6" name="CuadroTexto 15"/>
          <p:cNvSpPr txBox="1"/>
          <p:nvPr/>
        </p:nvSpPr>
        <p:spPr>
          <a:xfrm>
            <a:off x="5758933" y="1839506"/>
            <a:ext cx="3076575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600" dirty="0"/>
              <a:t>Anomalía de temperatura: </a:t>
            </a:r>
          </a:p>
          <a:p>
            <a:pPr algn="just"/>
            <a:r>
              <a:rPr lang="es-MX" sz="1600" dirty="0"/>
              <a:t>del martes </a:t>
            </a:r>
            <a:r>
              <a:rPr lang="es-MX" sz="1600" dirty="0" smtClean="0"/>
              <a:t>17 </a:t>
            </a:r>
            <a:r>
              <a:rPr lang="es-MX" sz="1600" dirty="0"/>
              <a:t>al miércoles </a:t>
            </a:r>
            <a:r>
              <a:rPr lang="es-MX" sz="1600" dirty="0" smtClean="0"/>
              <a:t>25 </a:t>
            </a:r>
            <a:r>
              <a:rPr lang="es-MX" sz="1600" dirty="0"/>
              <a:t>de </a:t>
            </a:r>
            <a:r>
              <a:rPr lang="es-MX" sz="1600" dirty="0" smtClean="0"/>
              <a:t>mayo </a:t>
            </a:r>
            <a:r>
              <a:rPr lang="es-MX" sz="1600" dirty="0"/>
              <a:t>de 2016.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818" y="1101250"/>
            <a:ext cx="2717197" cy="19771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/>
          <a:srcRect l="3122" r="3879" b="5377"/>
          <a:stretch/>
        </p:blipFill>
        <p:spPr>
          <a:xfrm>
            <a:off x="1578229" y="4367281"/>
            <a:ext cx="2717682" cy="21163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5866" y="2837526"/>
            <a:ext cx="3064383" cy="216027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09450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88" y="285044"/>
            <a:ext cx="581597" cy="618458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7" name="CuadroTexto 6"/>
          <p:cNvSpPr txBox="1"/>
          <p:nvPr/>
        </p:nvSpPr>
        <p:spPr>
          <a:xfrm>
            <a:off x="1017515" y="301977"/>
            <a:ext cx="3560896" cy="83099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600" dirty="0"/>
              <a:t>Precipitación (mm): </a:t>
            </a:r>
          </a:p>
          <a:p>
            <a:pPr algn="just"/>
            <a:r>
              <a:rPr lang="es-MX" sz="1600" dirty="0"/>
              <a:t>del martes </a:t>
            </a:r>
            <a:r>
              <a:rPr lang="es-MX" sz="1600" dirty="0" smtClean="0"/>
              <a:t>17 </a:t>
            </a:r>
            <a:r>
              <a:rPr lang="es-MX" sz="1600" dirty="0"/>
              <a:t>al miércoles </a:t>
            </a:r>
            <a:r>
              <a:rPr lang="es-MX" sz="1600" dirty="0" smtClean="0"/>
              <a:t>25 </a:t>
            </a:r>
            <a:r>
              <a:rPr lang="es-MX" sz="1600" dirty="0"/>
              <a:t>de </a:t>
            </a:r>
            <a:r>
              <a:rPr lang="es-MX" sz="1600" dirty="0" smtClean="0"/>
              <a:t>mayo </a:t>
            </a:r>
            <a:r>
              <a:rPr lang="es-MX" sz="1600" dirty="0"/>
              <a:t>de 2016.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017515" y="3418803"/>
            <a:ext cx="3560896" cy="83099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/>
              <a:t>Precipitación (mm): </a:t>
            </a:r>
          </a:p>
          <a:p>
            <a:r>
              <a:rPr lang="es-MX" sz="1600" dirty="0"/>
              <a:t>del miércoles </a:t>
            </a:r>
            <a:r>
              <a:rPr lang="es-MX" sz="1600" dirty="0" smtClean="0"/>
              <a:t>25 </a:t>
            </a:r>
            <a:r>
              <a:rPr lang="es-MX" sz="1600" dirty="0"/>
              <a:t>de </a:t>
            </a:r>
            <a:r>
              <a:rPr lang="es-MX" sz="1600" dirty="0" smtClean="0"/>
              <a:t>mayo </a:t>
            </a:r>
            <a:r>
              <a:rPr lang="es-MX" sz="1600" dirty="0"/>
              <a:t>al jueves </a:t>
            </a:r>
            <a:r>
              <a:rPr lang="es-MX" sz="1600" dirty="0" smtClean="0"/>
              <a:t>dos </a:t>
            </a:r>
            <a:r>
              <a:rPr lang="es-MX" sz="1600" dirty="0"/>
              <a:t>de </a:t>
            </a:r>
            <a:r>
              <a:rPr lang="es-MX" sz="1600" dirty="0" smtClean="0"/>
              <a:t>junio </a:t>
            </a:r>
            <a:r>
              <a:rPr lang="es-MX" sz="1600" dirty="0"/>
              <a:t>de 2016.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406" y="2401889"/>
            <a:ext cx="513397" cy="299370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1" name="CuadroTexto 10"/>
          <p:cNvSpPr txBox="1"/>
          <p:nvPr/>
        </p:nvSpPr>
        <p:spPr>
          <a:xfrm>
            <a:off x="4934004" y="1403902"/>
            <a:ext cx="3922131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600" dirty="0"/>
              <a:t>Anomalía de Precipitación (% de la normal): </a:t>
            </a:r>
          </a:p>
          <a:p>
            <a:pPr algn="just"/>
            <a:r>
              <a:rPr lang="es-MX" sz="1600" dirty="0"/>
              <a:t>del martes </a:t>
            </a:r>
            <a:r>
              <a:rPr lang="es-MX" sz="1600" dirty="0" smtClean="0"/>
              <a:t>17 </a:t>
            </a:r>
            <a:r>
              <a:rPr lang="es-MX" sz="1600" dirty="0"/>
              <a:t>al miércoles </a:t>
            </a:r>
            <a:r>
              <a:rPr lang="es-MX" sz="1600" dirty="0" smtClean="0"/>
              <a:t>25 </a:t>
            </a:r>
            <a:r>
              <a:rPr lang="es-MX" sz="1600" dirty="0"/>
              <a:t>de </a:t>
            </a:r>
            <a:r>
              <a:rPr lang="es-MX" sz="1600" dirty="0" smtClean="0"/>
              <a:t>mayo </a:t>
            </a:r>
            <a:r>
              <a:rPr lang="es-MX" sz="1600" dirty="0"/>
              <a:t>de 2016.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9935" y="1269942"/>
            <a:ext cx="2736056" cy="202882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6414" y="4396886"/>
            <a:ext cx="2750344" cy="208292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3242" y="2700289"/>
            <a:ext cx="3185160" cy="242239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2148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5021" y="1023047"/>
            <a:ext cx="6677120" cy="378003"/>
          </a:xfrm>
        </p:spPr>
        <p:txBody>
          <a:bodyPr>
            <a:noAutofit/>
          </a:bodyPr>
          <a:lstStyle/>
          <a:p>
            <a:r>
              <a:rPr lang="es-MX" sz="2400" b="1" dirty="0"/>
              <a:t>Condiciones meteorológicas esperadas para Sonora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025495" y="1519810"/>
            <a:ext cx="744872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0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Tabla 1. Temperatura máxima (</a:t>
            </a:r>
            <a:r>
              <a:rPr lang="es-MX" sz="10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Tmax</a:t>
            </a:r>
            <a:r>
              <a:rPr lang="es-MX" sz="10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 temperatura mínima (</a:t>
            </a:r>
            <a:r>
              <a:rPr lang="es-MX" sz="10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Tmin</a:t>
            </a:r>
            <a:r>
              <a:rPr lang="es-MX" sz="10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esperadas para las principales regiones agrícolas de Sonora durante los próximos días.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179600"/>
              </p:ext>
            </p:extLst>
          </p:nvPr>
        </p:nvGraphicFramePr>
        <p:xfrm>
          <a:off x="1025495" y="1979853"/>
          <a:ext cx="7448722" cy="36500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6505"/>
                <a:gridCol w="835716"/>
                <a:gridCol w="755309"/>
                <a:gridCol w="812248"/>
                <a:gridCol w="736100"/>
                <a:gridCol w="799556"/>
                <a:gridCol w="812248"/>
                <a:gridCol w="799556"/>
                <a:gridCol w="761484"/>
              </a:tblGrid>
              <a:tr h="25830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</a:rPr>
                        <a:t>REGIÓN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</a:rPr>
                        <a:t>Martes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</a:rPr>
                        <a:t>Miércoles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</a:rPr>
                        <a:t>Jueves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</a:rPr>
                        <a:t>Viernes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8849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Tmax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Tmin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Tmax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Tmin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Tmax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Tmin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Tmax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Tmin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8426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Caborca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 a 34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 a 34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34 a 38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 a 38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 a 19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3625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Comunidades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Yaquis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34 a 38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16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34 a 38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18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34 a 38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17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 a 40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 a 18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515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Fuerte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Mayo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35 a 39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35 a 39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18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35 a 39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17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 a 39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 a 17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3625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Guaymas-Empalme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33 a 37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33 a 37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18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37 a 41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 a 40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 a 19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515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Hermosillo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 a 34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 a 17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 a 34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 a 17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34 a 38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 a 19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 a 38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 a 20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515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err="1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Pesqueira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 a 34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a 15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 a 34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a 15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32 a 36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 a 17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 a 34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 a 19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3625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San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Luis Río Colorado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 a 34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 a 17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32 a 36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a 15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34 a 38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 a 17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 a 38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 a 17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515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err="1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Sonoyta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28 a 32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28 a 32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32 a 36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 a 36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 a 17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3625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Valle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del Mayo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32 a 36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32 a 36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34 a 38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17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 a 38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 a 17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3625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Valle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del Yaqui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32 a 36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32 a 36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17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33 a 37</a:t>
                      </a:r>
                      <a:endParaRPr lang="es-MX" sz="12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 </a:t>
                      </a:r>
                      <a:r>
                        <a:rPr lang="es-MX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17</a:t>
                      </a:r>
                      <a:endParaRPr lang="es-MX" sz="12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 a 38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 a 17</a:t>
                      </a:r>
                      <a:endParaRPr lang="es-MX" sz="12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</a:tbl>
          </a:graphicData>
        </a:graphic>
      </p:graphicFrame>
      <p:pic>
        <p:nvPicPr>
          <p:cNvPr id="2050" name="Picture 2" descr="http://freeiconbox.com/icon/256/2509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64" y="1377404"/>
            <a:ext cx="807511" cy="80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38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687627"/>
              </p:ext>
            </p:extLst>
          </p:nvPr>
        </p:nvGraphicFramePr>
        <p:xfrm>
          <a:off x="1683509" y="2347945"/>
          <a:ext cx="3889390" cy="2773259"/>
        </p:xfrm>
        <a:graphic>
          <a:graphicData uri="http://schemas.openxmlformats.org/drawingml/2006/table">
            <a:tbl>
              <a:tblPr firstRow="1" firstCol="1" bandRow="1">
                <a:tableStyleId>{85BE263C-DBD7-4A20-BB59-AAB30ACAA65A}</a:tableStyleId>
              </a:tblPr>
              <a:tblGrid>
                <a:gridCol w="1384955"/>
                <a:gridCol w="704184"/>
                <a:gridCol w="672596"/>
                <a:gridCol w="512806"/>
                <a:gridCol w="614849"/>
              </a:tblGrid>
              <a:tr h="368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/>
                        <a:t> </a:t>
                      </a:r>
                    </a:p>
                  </a:txBody>
                  <a:tcPr marL="33338" marR="33338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Velocidad máxima de vientos (km/h)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MX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286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</a:rPr>
                        <a:t>REGIÓN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smtClean="0">
                          <a:effectLst/>
                          <a:latin typeface="+mn-lt"/>
                          <a:ea typeface="+mn-ea"/>
                        </a:rPr>
                        <a:t>Martes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smtClean="0">
                          <a:effectLst/>
                          <a:latin typeface="+mn-lt"/>
                          <a:ea typeface="+mn-ea"/>
                        </a:rPr>
                        <a:t>Miércoles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smtClean="0">
                          <a:effectLst/>
                          <a:latin typeface="+mn-lt"/>
                          <a:ea typeface="+mn-ea"/>
                        </a:rPr>
                        <a:t>Jueves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smtClean="0">
                          <a:effectLst/>
                          <a:latin typeface="+mn-lt"/>
                          <a:ea typeface="+mn-ea"/>
                        </a:rPr>
                        <a:t>Viernes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53091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Caborca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</a:t>
                      </a:r>
                      <a:endParaRPr lang="es-MX" sz="12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Comunidades</a:t>
                      </a:r>
                      <a:r>
                        <a:rPr lang="es-MX" sz="1100" baseline="0" dirty="0" smtClean="0"/>
                        <a:t> Yaquis</a:t>
                      </a:r>
                      <a:endParaRPr lang="es-MX" sz="1100" dirty="0" smtClean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2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Fuerte</a:t>
                      </a:r>
                      <a:r>
                        <a:rPr lang="es-MX" sz="1100" baseline="0" dirty="0" smtClean="0"/>
                        <a:t> Mayo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37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37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2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32141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Guaymas-Empalme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2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Hermosillo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37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</a:t>
                      </a:r>
                      <a:endParaRPr lang="es-MX" sz="12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err="1" smtClean="0"/>
                        <a:t>Pesqueira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37 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</a:t>
                      </a:r>
                      <a:endParaRPr lang="es-MX" sz="12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San</a:t>
                      </a:r>
                      <a:r>
                        <a:rPr lang="es-MX" sz="1100" baseline="0" dirty="0" smtClean="0"/>
                        <a:t> Luis Río Colorado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37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2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err="1" smtClean="0"/>
                        <a:t>Sonoyta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22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42</a:t>
                      </a:r>
                      <a:endParaRPr lang="es-MX" sz="12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Valle</a:t>
                      </a:r>
                      <a:r>
                        <a:rPr lang="es-MX" sz="1100" baseline="0" dirty="0" smtClean="0"/>
                        <a:t> del Mayo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2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Valle</a:t>
                      </a:r>
                      <a:r>
                        <a:rPr lang="es-MX" sz="1100" baseline="0" dirty="0" smtClean="0"/>
                        <a:t> del Yaqui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s-MX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12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58772" y="1672750"/>
            <a:ext cx="5016381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105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Tabla 2. Velocidad máxima de vientos esperados durante los próximos días en las principales regiones agrícolas de Sonora.</a:t>
            </a:r>
            <a:endParaRPr lang="es-MX" altLang="es-MX" sz="1050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457201" y="1182948"/>
            <a:ext cx="4492689" cy="37800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100" b="1" dirty="0"/>
          </a:p>
        </p:txBody>
      </p:sp>
      <p:pic>
        <p:nvPicPr>
          <p:cNvPr id="1028" name="Picture 4" descr="https://encrypted-tbn3.gstatic.com/images?q=tbn:ANd9GcR9GJIFyRMeEyRhGld57b1ffkgiMzVxkgCCcG0j2UowBTzH5CkZw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3" y="1415226"/>
            <a:ext cx="868171" cy="868171"/>
          </a:xfrm>
          <a:prstGeom prst="rect">
            <a:avLst/>
          </a:prstGeom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10" name="Marcador de contenido 3" descr="http://cdns2.freepik.com/foto-gratis/lluvia_318-9722.jpg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1" t="13090" r="11564" b="11454"/>
          <a:stretch/>
        </p:blipFill>
        <p:spPr bwMode="auto">
          <a:xfrm>
            <a:off x="6293875" y="2602590"/>
            <a:ext cx="531341" cy="422284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2" name="CuadroTexto 1"/>
          <p:cNvSpPr txBox="1"/>
          <p:nvPr/>
        </p:nvSpPr>
        <p:spPr>
          <a:xfrm>
            <a:off x="6293876" y="3118089"/>
            <a:ext cx="2480232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No se esperan precipitaciones en las principales zonas agrícolas durante los próximos días.</a:t>
            </a:r>
          </a:p>
        </p:txBody>
      </p:sp>
    </p:spTree>
    <p:extLst>
      <p:ext uri="{BB962C8B-B14F-4D97-AF65-F5344CB8AC3E}">
        <p14:creationId xmlns:p14="http://schemas.microsoft.com/office/powerpoint/2010/main" val="196832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21593</TotalTime>
  <Words>1088</Words>
  <Application>Microsoft Office PowerPoint</Application>
  <PresentationFormat>Presentación en pantalla (4:3)</PresentationFormat>
  <Paragraphs>249</Paragraphs>
  <Slides>25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25</vt:i4>
      </vt:variant>
    </vt:vector>
  </HeadingPairs>
  <TitlesOfParts>
    <vt:vector size="36" baseType="lpstr">
      <vt:lpstr>Agency FB</vt:lpstr>
      <vt:lpstr>Arial</vt:lpstr>
      <vt:lpstr>Calibri</vt:lpstr>
      <vt:lpstr>Calibri Light</vt:lpstr>
      <vt:lpstr>Tahoma</vt:lpstr>
      <vt:lpstr>Times New Roman</vt:lpstr>
      <vt:lpstr>Trebuchet MS</vt:lpstr>
      <vt:lpstr>Tw Cen MT</vt:lpstr>
      <vt:lpstr>Wingdings</vt:lpstr>
      <vt:lpstr>Circuito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Aplicación</vt:lpstr>
      <vt:lpstr>Presentación de PowerPoint</vt:lpstr>
      <vt:lpstr>Presentación de PowerPoint</vt:lpstr>
      <vt:lpstr>Presentación de PowerPoint</vt:lpstr>
      <vt:lpstr>Inició la temporada de ciclones tropicales para el Océano Pacífico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Condiciones meteorológicas esperadas para Sonora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Condiciones meteorológicas esperadas</dc:title>
  <dc:creator>Alex</dc:creator>
  <cp:lastModifiedBy>Alex</cp:lastModifiedBy>
  <cp:revision>442</cp:revision>
  <dcterms:created xsi:type="dcterms:W3CDTF">2015-03-12T17:24:05Z</dcterms:created>
  <dcterms:modified xsi:type="dcterms:W3CDTF">2016-05-17T19:58:26Z</dcterms:modified>
</cp:coreProperties>
</file>